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3"/>
    <p:sldId id="258" r:id="rId4"/>
    <p:sldId id="259" r:id="rId5"/>
    <p:sldId id="264" r:id="rId6"/>
    <p:sldId id="301" r:id="rId7"/>
    <p:sldId id="303" r:id="rId8"/>
    <p:sldId id="273" r:id="rId9"/>
    <p:sldId id="261" r:id="rId10"/>
    <p:sldId id="274" r:id="rId11"/>
    <p:sldId id="275" r:id="rId12"/>
    <p:sldId id="276" r:id="rId13"/>
    <p:sldId id="305" r:id="rId14"/>
    <p:sldId id="304" r:id="rId15"/>
    <p:sldId id="306" r:id="rId16"/>
    <p:sldId id="307" r:id="rId17"/>
    <p:sldId id="308" r:id="rId18"/>
    <p:sldId id="262" r:id="rId19"/>
    <p:sldId id="297" r:id="rId20"/>
    <p:sldId id="286" r:id="rId21"/>
    <p:sldId id="298" r:id="rId22"/>
    <p:sldId id="300" r:id="rId23"/>
    <p:sldId id="294" r:id="rId24"/>
    <p:sldId id="295" r:id="rId25"/>
    <p:sldId id="309" r:id="rId26"/>
    <p:sldId id="330" r:id="rId27"/>
    <p:sldId id="331" r:id="rId28"/>
    <p:sldId id="332" r:id="rId29"/>
    <p:sldId id="333" r:id="rId30"/>
    <p:sldId id="334" r:id="rId31"/>
    <p:sldId id="257"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5B7"/>
    <a:srgbClr val="922451"/>
    <a:srgbClr val="4761B5"/>
    <a:srgbClr val="37C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3" d="100"/>
          <a:sy n="83" d="100"/>
        </p:scale>
        <p:origin x="40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24.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1791" r="11584"/>
          <a:stretch>
            <a:fillRect/>
          </a:stretch>
        </p:blipFill>
        <p:spPr>
          <a:xfrm>
            <a:off x="-173639" y="0"/>
            <a:ext cx="12529338" cy="7042012"/>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
        <p:nvSpPr>
          <p:cNvPr id="9" name="矩形 8"/>
          <p:cNvSpPr/>
          <p:nvPr userDrawn="1"/>
        </p:nvSpPr>
        <p:spPr>
          <a:xfrm>
            <a:off x="416689" y="320040"/>
            <a:ext cx="11358622" cy="621792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5" Type="http://schemas.openxmlformats.org/officeDocument/2006/relationships/slideLayout" Target="../slideLayouts/slideLayout1.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2.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19.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9939" y="0"/>
            <a:ext cx="12201939" cy="6858000"/>
          </a:xfrm>
          <a:prstGeom prst="rect">
            <a:avLst/>
          </a:prstGeom>
        </p:spPr>
      </p:pic>
      <p:sp>
        <p:nvSpPr>
          <p:cNvPr id="5" name="文本框 4"/>
          <p:cNvSpPr txBox="1"/>
          <p:nvPr/>
        </p:nvSpPr>
        <p:spPr>
          <a:xfrm>
            <a:off x="1164590" y="1668145"/>
            <a:ext cx="9935210" cy="2306955"/>
          </a:xfrm>
          <a:prstGeom prst="rect">
            <a:avLst/>
          </a:prstGeom>
          <a:noFill/>
        </p:spPr>
        <p:txBody>
          <a:bodyPr vert="horz" wrap="square" rtlCol="0">
            <a:spAutoFit/>
          </a:bodyPr>
          <a:lstStyle/>
          <a:p>
            <a:pPr algn="ctr"/>
            <a:r>
              <a:rPr lang="zh-CN" altLang="en-US" sz="4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rPr>
              <a:t>A Distributed Task Scheduling System </a:t>
            </a:r>
            <a:endParaRPr lang="zh-CN" altLang="en-US" sz="4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a:p>
            <a:pPr algn="ctr"/>
            <a:r>
              <a:rPr lang="zh-CN" altLang="en-US" sz="4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rPr>
              <a:t>Based on Priority Queue and Set</a:t>
            </a:r>
            <a:endParaRPr lang="zh-CN" altLang="en-US" sz="4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sp>
        <p:nvSpPr>
          <p:cNvPr id="17" name="PA-文本框 5"/>
          <p:cNvSpPr txBox="1"/>
          <p:nvPr>
            <p:custDataLst>
              <p:tags r:id="rId3"/>
            </p:custDataLst>
          </p:nvPr>
        </p:nvSpPr>
        <p:spPr>
          <a:xfrm>
            <a:off x="2202849" y="649327"/>
            <a:ext cx="7776362" cy="368300"/>
          </a:xfrm>
          <a:prstGeom prst="rect">
            <a:avLst/>
          </a:prstGeom>
          <a:noFill/>
        </p:spPr>
        <p:txBody>
          <a:bodyPr wrap="square" rtlCol="0">
            <a:spAutoFit/>
          </a:bodyPr>
          <a:lstStyle/>
          <a:p>
            <a:pPr algn="dist"/>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汉仪君黑-55W" panose="00020600040101010101" charset="-122"/>
                <a:cs typeface="Arial" panose="020B0604020202020204" pitchFamily="34" charset="0"/>
                <a:sym typeface="+mn-lt"/>
              </a:rPr>
              <a:t>Data Structure C</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汉仪君黑-55W" panose="00020600040101010101" charset="-122"/>
                <a:cs typeface="Arial" panose="020B0604020202020204" pitchFamily="34" charset="0"/>
                <a:sym typeface="+mn-lt"/>
              </a:rPr>
              <a:t>ourse Design</a:t>
            </a:r>
            <a:endPar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汉仪君黑-55W" panose="00020600040101010101" charset="-122"/>
              <a:cs typeface="Arial" panose="020B0604020202020204" pitchFamily="34" charset="0"/>
              <a:sym typeface="+mn-lt"/>
            </a:endParaRP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sp>
        <p:nvSpPr>
          <p:cNvPr id="20" name="文本框 19"/>
          <p:cNvSpPr txBox="1"/>
          <p:nvPr/>
        </p:nvSpPr>
        <p:spPr>
          <a:xfrm>
            <a:off x="4975860" y="5130800"/>
            <a:ext cx="2229485" cy="368300"/>
          </a:xfrm>
          <a:prstGeom prst="rect">
            <a:avLst/>
          </a:prstGeom>
          <a:noFill/>
          <a:ln>
            <a:noFill/>
          </a:ln>
        </p:spPr>
        <p:txBody>
          <a:bodyPr vert="horz" wrap="square" rtlCol="0">
            <a:spAutoFit/>
          </a:bodyPr>
          <a:lstStyle/>
          <a:p>
            <a:pPr algn="dist"/>
            <a:r>
              <a:rPr lang="en-US" dirty="0">
                <a:solidFill>
                  <a:schemeClr val="bg1"/>
                </a:solidFill>
                <a:effectLst>
                  <a:outerShdw blurRad="38100" dist="38100" dir="2700000" algn="tl">
                    <a:srgbClr val="922451">
                      <a:alpha val="43000"/>
                    </a:srgbClr>
                  </a:outerShdw>
                </a:effectLst>
                <a:latin typeface="Arial" panose="020B0604020202020204" pitchFamily="34" charset="0"/>
                <a:ea typeface="汉仪君黑-55W" panose="00020600040101010101" charset="-122"/>
                <a:cs typeface="千图笔锋手写体" panose="00000500000000000000" pitchFamily="2" charset="-122"/>
                <a:sym typeface="+mn-lt"/>
              </a:rPr>
              <a:t>2024.6.21</a:t>
            </a:r>
            <a:endParaRPr lang="en-US" dirty="0">
              <a:solidFill>
                <a:schemeClr val="bg1"/>
              </a:solidFill>
              <a:effectLst>
                <a:outerShdw blurRad="38100" dist="38100" dir="2700000" algn="tl">
                  <a:srgbClr val="922451">
                    <a:alpha val="43000"/>
                  </a:srgbClr>
                </a:outerShdw>
              </a:effectLst>
              <a:latin typeface="Arial" panose="020B0604020202020204" pitchFamily="34" charset="0"/>
              <a:ea typeface="汉仪君黑-55W" panose="00020600040101010101" charset="-122"/>
              <a:cs typeface="千图笔锋手写体" panose="00000500000000000000" pitchFamily="2" charset="-122"/>
              <a:sym typeface="+mn-lt"/>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par>
                          <p:cTn id="8" fill="hold">
                            <p:stCondLst>
                              <p:cond delay="1000"/>
                            </p:stCondLst>
                            <p:childTnLst>
                              <p:par>
                                <p:cTn id="9" presetID="34" presetClass="entr" presetSubtype="0" fill="hold" grpId="0"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from="(-#ppt_w/2)" to="(#ppt_x)" calcmode="lin" valueType="num">
                                      <p:cBhvr>
                                        <p:cTn id="11" dur="600" fill="hold">
                                          <p:stCondLst>
                                            <p:cond delay="0"/>
                                          </p:stCondLst>
                                        </p:cTn>
                                        <p:tgtEl>
                                          <p:spTgt spid="17"/>
                                        </p:tgtEl>
                                        <p:attrNameLst>
                                          <p:attrName>ppt_x</p:attrName>
                                        </p:attrNameLst>
                                      </p:cBhvr>
                                    </p:anim>
                                    <p:anim from="0" to="-1.0" calcmode="lin" valueType="num">
                                      <p:cBhvr>
                                        <p:cTn id="12" dur="200" decel="50000" autoRev="1" fill="hold">
                                          <p:stCondLst>
                                            <p:cond delay="600"/>
                                          </p:stCondLst>
                                        </p:cTn>
                                        <p:tgtEl>
                                          <p:spTgt spid="17"/>
                                        </p:tgtEl>
                                        <p:attrNameLst>
                                          <p:attrName>xshear</p:attrName>
                                        </p:attrNameLst>
                                      </p:cBhvr>
                                    </p:anim>
                                    <p:animScale>
                                      <p:cBhvr>
                                        <p:cTn id="13" dur="200" decel="100000" autoRev="1" fill="hold">
                                          <p:stCondLst>
                                            <p:cond delay="600"/>
                                          </p:stCondLst>
                                        </p:cTn>
                                        <p:tgtEl>
                                          <p:spTgt spid="17"/>
                                        </p:tgtEl>
                                      </p:cBhvr>
                                      <p:from x="100000" y="100000"/>
                                      <p:to x="80000" y="100000"/>
                                    </p:animScale>
                                    <p:anim by="(#ppt_h/3+#ppt_w*0.1)" calcmode="lin" valueType="num">
                                      <p:cBhvr additive="sum">
                                        <p:cTn id="14" dur="200" decel="100000" autoRev="1" fill="hold">
                                          <p:stCondLst>
                                            <p:cond delay="600"/>
                                          </p:stCondLst>
                                        </p:cTn>
                                        <p:tgtEl>
                                          <p:spTgt spid="1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2</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0586" b="22737"/>
          <a:stretch>
            <a:fillRect/>
          </a:stretch>
        </p:blipFill>
        <p:spPr>
          <a:xfrm>
            <a:off x="247015" y="1290320"/>
            <a:ext cx="7335520" cy="5393055"/>
          </a:xfrm>
          <a:prstGeom prst="rect">
            <a:avLst/>
          </a:prstGeom>
        </p:spPr>
      </p:pic>
      <p:sp>
        <p:nvSpPr>
          <p:cNvPr id="11" name="矩形 10"/>
          <p:cNvSpPr/>
          <p:nvPr/>
        </p:nvSpPr>
        <p:spPr>
          <a:xfrm>
            <a:off x="828675" y="2533015"/>
            <a:ext cx="6296660" cy="313563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CN" sz="1600" dirty="0">
                <a:latin typeface="Arial" panose="020B0604020202020204" pitchFamily="34" charset="0"/>
                <a:ea typeface="汉仪君黑-55W" panose="00020600040101010101" charset="-122"/>
                <a:cs typeface="+mn-ea"/>
                <a:sym typeface="+mn-lt"/>
              </a:rPr>
              <a:t>P</a:t>
            </a:r>
            <a:r>
              <a:rPr lang="zh-CN" altLang="en-US" sz="1600" dirty="0">
                <a:latin typeface="Arial" panose="020B0604020202020204" pitchFamily="34" charset="0"/>
                <a:ea typeface="汉仪君黑-55W" panose="00020600040101010101" charset="-122"/>
                <a:cs typeface="+mn-ea"/>
                <a:sym typeface="+mn-lt"/>
              </a:rPr>
              <a:t>rocess loop</a:t>
            </a:r>
            <a:r>
              <a:rPr lang="en-US" altLang="zh-CN" sz="1600" dirty="0">
                <a:latin typeface="Arial" panose="020B0604020202020204" pitchFamily="34" charset="0"/>
                <a:ea typeface="汉仪君黑-55W" panose="00020600040101010101" charset="-122"/>
                <a:cs typeface="+mn-ea"/>
                <a:sym typeface="+mn-lt"/>
              </a:rPr>
              <a:t>: </a:t>
            </a:r>
            <a:r>
              <a:rPr lang="zh-CN" altLang="en-US" sz="1600" dirty="0">
                <a:latin typeface="Arial" panose="020B0604020202020204" pitchFamily="34" charset="0"/>
                <a:ea typeface="汉仪君黑-55W" panose="00020600040101010101" charset="-122"/>
                <a:cs typeface="+mn-ea"/>
                <a:sym typeface="+mn-lt"/>
              </a:rPr>
              <a:t>two blocks, one used to control the task input and the other used to control the task process.</a:t>
            </a:r>
            <a:endParaRPr lang="zh-CN" altLang="en-US" sz="1600" dirty="0">
              <a:latin typeface="Arial" panose="020B0604020202020204" pitchFamily="34" charset="0"/>
              <a:ea typeface="汉仪君黑-55W" panose="00020600040101010101" charset="-122"/>
              <a:cs typeface="+mn-ea"/>
              <a:sym typeface="+mn-lt"/>
            </a:endParaRPr>
          </a:p>
          <a:p>
            <a:pPr>
              <a:lnSpc>
                <a:spcPct val="200000"/>
              </a:lnSpc>
            </a:pPr>
            <a:r>
              <a:rPr lang="zh-CN" altLang="en-US" sz="1600" b="1" dirty="0">
                <a:latin typeface="Arial" panose="020B0604020202020204" pitchFamily="34" charset="0"/>
                <a:ea typeface="汉仪君黑-55W" panose="00020600040101010101" charset="-122"/>
                <a:cs typeface="+mn-ea"/>
                <a:sym typeface="+mn-lt"/>
              </a:rPr>
              <a:t>Task input section:</a:t>
            </a:r>
            <a:r>
              <a:rPr lang="zh-CN" altLang="en-US" sz="1600" dirty="0">
                <a:latin typeface="Arial" panose="020B0604020202020204" pitchFamily="34" charset="0"/>
                <a:ea typeface="汉仪君黑-55W" panose="00020600040101010101" charset="-122"/>
                <a:cs typeface="+mn-ea"/>
                <a:sym typeface="+mn-lt"/>
              </a:rPr>
              <a:t> If the user inputs a task, run the input-a-task function and pass in the corresponding parameters</a:t>
            </a:r>
            <a:endParaRPr lang="zh-CN" altLang="en-US" sz="1600" dirty="0">
              <a:latin typeface="Arial" panose="020B0604020202020204" pitchFamily="34" charset="0"/>
              <a:ea typeface="汉仪君黑-55W" panose="00020600040101010101" charset="-122"/>
              <a:cs typeface="+mn-ea"/>
              <a:sym typeface="+mn-lt"/>
            </a:endParaRPr>
          </a:p>
          <a:p>
            <a:pPr>
              <a:lnSpc>
                <a:spcPct val="200000"/>
              </a:lnSpc>
            </a:pPr>
            <a:r>
              <a:rPr lang="zh-CN" altLang="en-US" sz="1600" b="1" dirty="0">
                <a:latin typeface="Arial" panose="020B0604020202020204" pitchFamily="34" charset="0"/>
                <a:ea typeface="汉仪君黑-55W" panose="00020600040101010101" charset="-122"/>
                <a:cs typeface="+mn-ea"/>
                <a:sym typeface="+mn-lt"/>
              </a:rPr>
              <a:t>Task process control section:</a:t>
            </a:r>
            <a:r>
              <a:rPr lang="zh-CN" altLang="en-US" sz="1600" dirty="0">
                <a:latin typeface="Arial" panose="020B0604020202020204" pitchFamily="34" charset="0"/>
                <a:ea typeface="汉仪君黑-55W" panose="00020600040101010101" charset="-122"/>
                <a:cs typeface="+mn-ea"/>
                <a:sym typeface="+mn-lt"/>
              </a:rPr>
              <a:t> Run the run_for_each_second function, sleep for 1 second</a:t>
            </a:r>
            <a:endParaRPr lang="zh-CN" altLang="en-US" sz="1600" dirty="0">
              <a:latin typeface="Arial" panose="020B0604020202020204" pitchFamily="34" charset="0"/>
              <a:ea typeface="汉仪君黑-55W" panose="00020600040101010101" charset="-122"/>
              <a:cs typeface="+mn-ea"/>
              <a:sym typeface="+mn-lt"/>
            </a:endParaRPr>
          </a:p>
        </p:txBody>
      </p:sp>
      <p:pic>
        <p:nvPicPr>
          <p:cNvPr id="5" name="图片 4"/>
          <p:cNvPicPr>
            <a:picLocks noChangeAspect="1"/>
          </p:cNvPicPr>
          <p:nvPr/>
        </p:nvPicPr>
        <p:blipFill>
          <a:blip r:embed="rId3"/>
          <a:stretch>
            <a:fillRect/>
          </a:stretch>
        </p:blipFill>
        <p:spPr>
          <a:xfrm>
            <a:off x="7394575" y="645795"/>
            <a:ext cx="4258945" cy="1761490"/>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3.1</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1"/>
          <p:cNvPicPr>
            <a:picLocks noChangeAspect="1"/>
          </p:cNvPicPr>
          <p:nvPr/>
        </p:nvPicPr>
        <p:blipFill>
          <a:blip r:embed="rId2"/>
          <a:stretch>
            <a:fillRect/>
          </a:stretch>
        </p:blipFill>
        <p:spPr>
          <a:xfrm>
            <a:off x="6357620" y="455930"/>
            <a:ext cx="4740275" cy="6014720"/>
          </a:xfrm>
          <a:prstGeom prst="rect">
            <a:avLst/>
          </a:prstGeom>
          <a:effectLst>
            <a:softEdge rad="31750"/>
          </a:effectLst>
        </p:spPr>
      </p:pic>
      <p:sp>
        <p:nvSpPr>
          <p:cNvPr id="5" name="矩形 4"/>
          <p:cNvSpPr/>
          <p:nvPr/>
        </p:nvSpPr>
        <p:spPr>
          <a:xfrm>
            <a:off x="746760" y="1600835"/>
            <a:ext cx="4848225" cy="482854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zh-CN" altLang="en-US" sz="2000" b="1" dirty="0">
                <a:latin typeface="Arial" panose="020B0604020202020204" pitchFamily="34" charset="0"/>
                <a:ea typeface="汉仪君黑-55W" panose="00020600040101010101" charset="-122"/>
                <a:cs typeface="+mn-ea"/>
                <a:sym typeface="+mn-lt"/>
              </a:rPr>
              <a:t>Display progress with squares of different colors</a:t>
            </a:r>
            <a:endParaRPr lang="zh-CN" altLang="en-US" sz="2000" b="1" dirty="0">
              <a:latin typeface="Arial" panose="020B0604020202020204" pitchFamily="34" charset="0"/>
              <a:ea typeface="汉仪君黑-55W" panose="00020600040101010101" charset="-122"/>
              <a:cs typeface="+mn-ea"/>
              <a:sym typeface="+mn-lt"/>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3.2</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5" name="矩形 4"/>
          <p:cNvSpPr/>
          <p:nvPr/>
        </p:nvSpPr>
        <p:spPr>
          <a:xfrm>
            <a:off x="7619365" y="1290955"/>
            <a:ext cx="3949065" cy="482854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zh-CN" altLang="en-US" sz="2000" b="1" dirty="0">
                <a:latin typeface="Arial" panose="020B0604020202020204" pitchFamily="34" charset="0"/>
                <a:ea typeface="汉仪君黑-55W" panose="00020600040101010101" charset="-122"/>
                <a:cs typeface="+mn-ea"/>
                <a:sym typeface="+mn-lt"/>
              </a:rPr>
              <a:t>Display progress with squares of different colors</a:t>
            </a:r>
            <a:r>
              <a:rPr lang="en-US" altLang="zh-CN" sz="2000" b="1" dirty="0">
                <a:latin typeface="Arial" panose="020B0604020202020204" pitchFamily="34" charset="0"/>
                <a:ea typeface="汉仪君黑-55W" panose="00020600040101010101" charset="-122"/>
                <a:cs typeface="+mn-ea"/>
                <a:sym typeface="+mn-lt"/>
              </a:rPr>
              <a:t>, with the judgement of whether a task finishes.</a:t>
            </a:r>
            <a:endParaRPr lang="en-US" altLang="zh-CN" sz="2000" b="1" dirty="0">
              <a:latin typeface="Arial" panose="020B0604020202020204" pitchFamily="34" charset="0"/>
              <a:ea typeface="汉仪君黑-55W" panose="00020600040101010101" charset="-122"/>
              <a:cs typeface="+mn-ea"/>
              <a:sym typeface="+mn-lt"/>
            </a:endParaRPr>
          </a:p>
        </p:txBody>
      </p:sp>
      <p:pic>
        <p:nvPicPr>
          <p:cNvPr id="6" name="图片 5"/>
          <p:cNvPicPr>
            <a:picLocks noChangeAspect="1"/>
          </p:cNvPicPr>
          <p:nvPr/>
        </p:nvPicPr>
        <p:blipFill>
          <a:blip r:embed="rId2"/>
          <a:stretch>
            <a:fillRect/>
          </a:stretch>
        </p:blipFill>
        <p:spPr>
          <a:xfrm>
            <a:off x="535305" y="1561465"/>
            <a:ext cx="7331075" cy="4482465"/>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4</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5" name="矩形 4"/>
          <p:cNvSpPr/>
          <p:nvPr/>
        </p:nvSpPr>
        <p:spPr>
          <a:xfrm>
            <a:off x="746125" y="1445895"/>
            <a:ext cx="3417570" cy="482854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en-US" altLang="zh-CN" sz="2000" b="1" dirty="0">
                <a:latin typeface="Arial" panose="020B0604020202020204" pitchFamily="34" charset="0"/>
                <a:ea typeface="汉仪君黑-55W" panose="00020600040101010101" charset="-122"/>
                <a:cs typeface="+mn-ea"/>
                <a:sym typeface="+mn-lt"/>
              </a:rPr>
              <a:t>Error processing</a:t>
            </a:r>
            <a:endParaRPr lang="en-US" altLang="zh-CN" sz="2000" b="1" dirty="0">
              <a:latin typeface="Arial" panose="020B0604020202020204" pitchFamily="34" charset="0"/>
              <a:ea typeface="汉仪君黑-55W" panose="00020600040101010101" charset="-122"/>
              <a:cs typeface="+mn-ea"/>
              <a:sym typeface="+mn-lt"/>
            </a:endParaRPr>
          </a:p>
        </p:txBody>
      </p:sp>
      <p:pic>
        <p:nvPicPr>
          <p:cNvPr id="6" name="图片 5"/>
          <p:cNvPicPr>
            <a:picLocks noChangeAspect="1"/>
          </p:cNvPicPr>
          <p:nvPr/>
        </p:nvPicPr>
        <p:blipFill>
          <a:blip r:embed="rId2"/>
          <a:stretch>
            <a:fillRect/>
          </a:stretch>
        </p:blipFill>
        <p:spPr>
          <a:xfrm>
            <a:off x="4464050" y="1497965"/>
            <a:ext cx="7246620" cy="4956175"/>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5</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5" name="矩形 4"/>
          <p:cNvSpPr/>
          <p:nvPr/>
        </p:nvSpPr>
        <p:spPr>
          <a:xfrm>
            <a:off x="733425" y="4296410"/>
            <a:ext cx="5125085" cy="67246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en-US" sz="2000" b="1" dirty="0">
                <a:latin typeface="Arial" panose="020B0604020202020204" pitchFamily="34" charset="0"/>
                <a:ea typeface="汉仪君黑-55W" panose="00020600040101010101" charset="-122"/>
                <a:cs typeface="+mn-ea"/>
                <a:sym typeface="+mn-lt"/>
              </a:rPr>
              <a:t>Refresh time by calling slot function</a:t>
            </a:r>
            <a:endParaRPr lang="en-US" sz="2000" b="1" dirty="0">
              <a:latin typeface="Arial" panose="020B0604020202020204" pitchFamily="34" charset="0"/>
              <a:ea typeface="汉仪君黑-55W" panose="00020600040101010101" charset="-122"/>
              <a:cs typeface="+mn-ea"/>
              <a:sym typeface="+mn-lt"/>
            </a:endParaRPr>
          </a:p>
        </p:txBody>
      </p:sp>
      <p:pic>
        <p:nvPicPr>
          <p:cNvPr id="2" name="图片 1"/>
          <p:cNvPicPr>
            <a:picLocks noChangeAspect="1"/>
          </p:cNvPicPr>
          <p:nvPr/>
        </p:nvPicPr>
        <p:blipFill>
          <a:blip r:embed="rId2"/>
          <a:stretch>
            <a:fillRect/>
          </a:stretch>
        </p:blipFill>
        <p:spPr>
          <a:xfrm>
            <a:off x="733425" y="1633855"/>
            <a:ext cx="8009890" cy="2383155"/>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6</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5" name="矩形 4"/>
          <p:cNvSpPr/>
          <p:nvPr/>
        </p:nvSpPr>
        <p:spPr>
          <a:xfrm>
            <a:off x="1581150" y="1214120"/>
            <a:ext cx="6432550" cy="64516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en-US" sz="2000" b="1" dirty="0">
                <a:latin typeface="Arial" panose="020B0604020202020204" pitchFamily="34" charset="0"/>
                <a:ea typeface="汉仪君黑-55W" panose="00020600040101010101" charset="-122"/>
                <a:cs typeface="+mn-ea"/>
                <a:sym typeface="+mn-lt"/>
              </a:rPr>
              <a:t>insert the tasks</a:t>
            </a:r>
            <a:endParaRPr lang="en-US" sz="2000" b="1" dirty="0">
              <a:latin typeface="Arial" panose="020B0604020202020204" pitchFamily="34" charset="0"/>
              <a:ea typeface="汉仪君黑-55W" panose="00020600040101010101" charset="-122"/>
              <a:cs typeface="+mn-ea"/>
              <a:sym typeface="+mn-lt"/>
            </a:endParaRPr>
          </a:p>
        </p:txBody>
      </p:sp>
      <p:pic>
        <p:nvPicPr>
          <p:cNvPr id="6" name="图片 5"/>
          <p:cNvPicPr>
            <a:picLocks noChangeAspect="1"/>
          </p:cNvPicPr>
          <p:nvPr/>
        </p:nvPicPr>
        <p:blipFill>
          <a:blip r:embed="rId2"/>
          <a:stretch>
            <a:fillRect/>
          </a:stretch>
        </p:blipFill>
        <p:spPr>
          <a:xfrm>
            <a:off x="1467485" y="1920875"/>
            <a:ext cx="9534525" cy="4514850"/>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6</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5" name="矩形 4"/>
          <p:cNvSpPr/>
          <p:nvPr/>
        </p:nvSpPr>
        <p:spPr>
          <a:xfrm>
            <a:off x="7772400" y="1292225"/>
            <a:ext cx="3231515" cy="343408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en-US" b="1" dirty="0">
                <a:latin typeface="Arial" panose="020B0604020202020204" pitchFamily="34" charset="0"/>
                <a:ea typeface="汉仪君黑-55W" panose="00020600040101010101" charset="-122"/>
                <a:cs typeface="+mn-ea"/>
                <a:sym typeface="+mn-lt"/>
              </a:rPr>
              <a:t>Since the codes about UI is too long, we only demonstrate a part of it as an example</a:t>
            </a:r>
            <a:endParaRPr lang="en-US" b="1" dirty="0">
              <a:latin typeface="Arial" panose="020B0604020202020204" pitchFamily="34" charset="0"/>
              <a:ea typeface="汉仪君黑-55W" panose="00020600040101010101" charset="-122"/>
              <a:cs typeface="+mn-ea"/>
              <a:sym typeface="+mn-lt"/>
            </a:endParaRPr>
          </a:p>
        </p:txBody>
      </p:sp>
      <p:pic>
        <p:nvPicPr>
          <p:cNvPr id="6" name="图片 5"/>
          <p:cNvPicPr>
            <a:picLocks noChangeAspect="1"/>
          </p:cNvPicPr>
          <p:nvPr/>
        </p:nvPicPr>
        <p:blipFill>
          <a:blip r:embed="rId2"/>
          <a:stretch>
            <a:fillRect/>
          </a:stretch>
        </p:blipFill>
        <p:spPr>
          <a:xfrm>
            <a:off x="1485900" y="1256030"/>
            <a:ext cx="5888990" cy="5162550"/>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173639" y="0"/>
            <a:ext cx="12529338" cy="7042012"/>
          </a:xfrm>
          <a:prstGeom prst="rect">
            <a:avLst/>
          </a:prstGeom>
        </p:spPr>
      </p:pic>
      <p:sp>
        <p:nvSpPr>
          <p:cNvPr id="5" name="文本框 4"/>
          <p:cNvSpPr txBox="1"/>
          <p:nvPr/>
        </p:nvSpPr>
        <p:spPr>
          <a:xfrm>
            <a:off x="2125677" y="1655845"/>
            <a:ext cx="8128413" cy="3046095"/>
          </a:xfrm>
          <a:prstGeom prst="rect">
            <a:avLst/>
          </a:prstGeom>
          <a:noFill/>
        </p:spPr>
        <p:txBody>
          <a:bodyPr vert="horz" wrap="square" rtlCol="0">
            <a:spAutoFit/>
          </a:bodyPr>
          <a:lstStyle/>
          <a:p>
            <a:pPr algn="ctr"/>
            <a:r>
              <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sym typeface="+mn-ea"/>
              </a:rPr>
              <a:t>Show Results</a:t>
            </a:r>
            <a:endPar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1. Brief View 1</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1"/>
          <p:cNvPicPr>
            <a:picLocks noChangeAspect="1"/>
          </p:cNvPicPr>
          <p:nvPr/>
        </p:nvPicPr>
        <p:blipFill>
          <a:blip r:embed="rId2"/>
          <a:stretch>
            <a:fillRect/>
          </a:stretch>
        </p:blipFill>
        <p:spPr>
          <a:xfrm>
            <a:off x="7246620" y="2301240"/>
            <a:ext cx="3929380" cy="2710180"/>
          </a:xfrm>
          <a:prstGeom prst="rect">
            <a:avLst/>
          </a:prstGeom>
          <a:effectLst>
            <a:softEdge rad="63500"/>
          </a:effectLst>
        </p:spPr>
      </p:pic>
      <p:sp>
        <p:nvSpPr>
          <p:cNvPr id="6" name="文本框 5"/>
          <p:cNvSpPr txBox="1"/>
          <p:nvPr/>
        </p:nvSpPr>
        <p:spPr>
          <a:xfrm>
            <a:off x="644525" y="2003425"/>
            <a:ext cx="6041390" cy="3733800"/>
          </a:xfrm>
          <a:prstGeom prst="rect">
            <a:avLst/>
          </a:prstGeom>
          <a:noFill/>
        </p:spPr>
        <p:txBody>
          <a:bodyPr wrap="square" rtlCol="0">
            <a:noAutofit/>
          </a:bodyPr>
          <a:p>
            <a:pPr marL="285750" indent="-285750">
              <a:buFont typeface="Wingdings" panose="05000000000000000000" charset="0"/>
              <a:buChar char="l"/>
            </a:pPr>
            <a:r>
              <a:rPr lang="zh-CN" altLang="en-US">
                <a:latin typeface="Times New Roman" panose="02020603050405020304" charset="0"/>
                <a:cs typeface="Times New Roman" panose="02020603050405020304" charset="0"/>
              </a:rPr>
              <a:t>Open the program, and the starting window is shown. User can complete the initial parameter setting in these blanks, including Frequency, Channel Number, Display Scale. </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l"/>
            </a:pPr>
            <a:r>
              <a:rPr lang="zh-CN" altLang="en-US">
                <a:latin typeface="Times New Roman" panose="02020603050405020304" charset="0"/>
                <a:cs typeface="Times New Roman" panose="02020603050405020304" charset="0"/>
              </a:rPr>
              <a:t>Frequency value means the update will happen in every “frequency” second. Channel Number means how many pipelining will be executing at the same time. Display Scale value means the display widget will show the information from time zero to that value.</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l"/>
            </a:pPr>
            <a:r>
              <a:rPr lang="zh-CN" altLang="en-US">
                <a:latin typeface="Times New Roman" panose="02020603050405020304" charset="0"/>
                <a:cs typeface="Times New Roman" panose="02020603050405020304" charset="0"/>
              </a:rPr>
              <a:t>If user enters nothing in the blank, these parameters are set defaultly as: Frequency=1, Channel Number=4, Display Scale=5.</a:t>
            </a:r>
            <a:endParaRPr lang="zh-CN" altLang="en-US">
              <a:latin typeface="Times New Roman" panose="02020603050405020304" charset="0"/>
              <a:cs typeface="Times New Roman" panose="02020603050405020304" charset="0"/>
            </a:endParaRPr>
          </a:p>
        </p:txBody>
      </p:sp>
    </p:spTree>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1. Brief View 2</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09265" y="-1692910"/>
            <a:ext cx="6116955" cy="10984865"/>
          </a:xfrm>
          <a:prstGeom prst="rect">
            <a:avLst/>
          </a:prstGeom>
        </p:spPr>
      </p:pic>
      <p:pic>
        <p:nvPicPr>
          <p:cNvPr id="6" name="图片 5"/>
          <p:cNvPicPr>
            <a:picLocks noChangeAspect="1"/>
          </p:cNvPicPr>
          <p:nvPr/>
        </p:nvPicPr>
        <p:blipFill>
          <a:blip r:embed="rId3"/>
          <a:stretch>
            <a:fillRect/>
          </a:stretch>
        </p:blipFill>
        <p:spPr>
          <a:xfrm>
            <a:off x="3126105" y="1552575"/>
            <a:ext cx="5883275" cy="4399280"/>
          </a:xfrm>
          <a:prstGeom prst="rect">
            <a:avLst/>
          </a:prstGeom>
          <a:effectLst>
            <a:softEdge rad="63500"/>
          </a:effectLst>
        </p:spPr>
      </p:pic>
    </p:spTree>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8641" b="7500"/>
          <a:stretch>
            <a:fillRect/>
          </a:stretch>
        </p:blipFill>
        <p:spPr>
          <a:xfrm>
            <a:off x="-12357" y="0"/>
            <a:ext cx="12204357" cy="68580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sp>
        <p:nvSpPr>
          <p:cNvPr id="37" name="文本框 36"/>
          <p:cNvSpPr txBox="1"/>
          <p:nvPr/>
        </p:nvSpPr>
        <p:spPr>
          <a:xfrm>
            <a:off x="1783080" y="2635885"/>
            <a:ext cx="3621405" cy="1106805"/>
          </a:xfrm>
          <a:prstGeom prst="rect">
            <a:avLst/>
          </a:prstGeom>
          <a:noFill/>
        </p:spPr>
        <p:txBody>
          <a:bodyPr vert="horz" wrap="square" rtlCol="0">
            <a:spAutoFit/>
          </a:bodyPr>
          <a:lstStyle/>
          <a:p>
            <a:pPr algn="dist"/>
            <a:r>
              <a:rPr lang="en-US" altLang="zh-CN" sz="6600" b="1" dirty="0">
                <a:solidFill>
                  <a:schemeClr val="bg1"/>
                </a:solidFill>
                <a:effectLst>
                  <a:glow rad="127000">
                    <a:srgbClr val="0145B7"/>
                  </a:glow>
                  <a:outerShdw blurRad="25400" dist="63500" dir="2700000" algn="tl">
                    <a:srgbClr val="0145B7"/>
                  </a:outerShdw>
                </a:effectLst>
                <a:latin typeface="Arial" panose="020B0604020202020204" pitchFamily="34" charset="0"/>
                <a:ea typeface="汉仪君黑-75简" panose="00020600040101010101" charset="-122"/>
              </a:rPr>
              <a:t>Content</a:t>
            </a:r>
            <a:endParaRPr lang="en-US" altLang="zh-CN" sz="6600" b="1" dirty="0">
              <a:solidFill>
                <a:schemeClr val="bg1"/>
              </a:solidFill>
              <a:effectLst>
                <a:glow rad="127000">
                  <a:srgbClr val="0145B7"/>
                </a:glow>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2" name="图片 1"/>
          <p:cNvPicPr>
            <a:picLocks noChangeAspect="1"/>
          </p:cNvPicPr>
          <p:nvPr>
            <p:custDataLst>
              <p:tags r:id="rId3"/>
            </p:custDataLst>
          </p:nvPr>
        </p:nvPicPr>
        <p:blipFill>
          <a:blip r:embed="rId4"/>
          <a:stretch>
            <a:fillRect/>
          </a:stretch>
        </p:blipFill>
        <p:spPr>
          <a:xfrm>
            <a:off x="8330514" y="3806839"/>
            <a:ext cx="569012" cy="640139"/>
          </a:xfrm>
          <a:prstGeom prst="rect">
            <a:avLst/>
          </a:prstGeom>
        </p:spPr>
      </p:pic>
      <p:sp>
        <p:nvSpPr>
          <p:cNvPr id="58" name="任意多边形 93"/>
          <p:cNvSpPr/>
          <p:nvPr>
            <p:custDataLst>
              <p:tags r:id="rId5"/>
            </p:custDataLst>
          </p:nvPr>
        </p:nvSpPr>
        <p:spPr>
          <a:xfrm rot="18900000" flipH="1">
            <a:off x="7151768" y="2160421"/>
            <a:ext cx="153518" cy="15351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bg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nvGrpSpPr>
          <p:cNvPr id="59" name="组合 58"/>
          <p:cNvGrpSpPr/>
          <p:nvPr>
            <p:custDataLst>
              <p:tags r:id="rId6"/>
            </p:custDataLst>
          </p:nvPr>
        </p:nvGrpSpPr>
        <p:grpSpPr>
          <a:xfrm>
            <a:off x="6572875" y="1917335"/>
            <a:ext cx="567365" cy="567363"/>
            <a:chOff x="5656078" y="2390367"/>
            <a:chExt cx="836520" cy="836519"/>
          </a:xfrm>
          <a:solidFill>
            <a:schemeClr val="bg1"/>
          </a:solidFill>
        </p:grpSpPr>
        <p:sp>
          <p:nvSpPr>
            <p:cNvPr id="60" name="椭圆 59"/>
            <p:cNvSpPr/>
            <p:nvPr>
              <p:custDataLst>
                <p:tags r:id="rId7"/>
              </p:custDataLst>
            </p:nvPr>
          </p:nvSpPr>
          <p:spPr>
            <a:xfrm flipH="1">
              <a:off x="5656078" y="2390367"/>
              <a:ext cx="836520" cy="83651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sp>
          <p:nvSpPr>
            <p:cNvPr id="61" name="TextBox 20"/>
            <p:cNvSpPr txBox="1"/>
            <p:nvPr>
              <p:custDataLst>
                <p:tags r:id="rId8"/>
              </p:custDataLst>
            </p:nvPr>
          </p:nvSpPr>
          <p:spPr>
            <a:xfrm>
              <a:off x="5837993" y="2477760"/>
              <a:ext cx="472694" cy="54454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rPr>
                <a:t>01</a:t>
              </a:r>
              <a:endParaRPr kumimoji="0" lang="zh-CN" altLang="en-US"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sp>
        <p:nvSpPr>
          <p:cNvPr id="62" name="圆角矩形 105"/>
          <p:cNvSpPr/>
          <p:nvPr>
            <p:custDataLst>
              <p:tags r:id="rId9"/>
            </p:custDataLst>
          </p:nvPr>
        </p:nvSpPr>
        <p:spPr>
          <a:xfrm>
            <a:off x="7587361" y="1954426"/>
            <a:ext cx="3397768" cy="565508"/>
          </a:xfrm>
          <a:prstGeom prst="roundRect">
            <a:avLst>
              <a:gd name="adj" fmla="val 50000"/>
            </a:avLst>
          </a:prstGeom>
          <a:noFill/>
          <a:ln w="12700" cap="flat" cmpd="sng" algn="ctr">
            <a:solidFill>
              <a:schemeClr val="bg1"/>
            </a:solidFill>
            <a:prstDash val="solid"/>
          </a:ln>
          <a:effectLst/>
        </p:spPr>
        <p:txBody>
          <a:bodyPr rtlCol="0" anchor="ctr"/>
          <a:lstStyle/>
          <a:p>
            <a:pPr algn="ctr"/>
            <a:r>
              <a:rPr lang="en-US" altLang="zh-CN" sz="2600" kern="0" spc="600" dirty="0">
                <a:solidFill>
                  <a:schemeClr val="bg1"/>
                </a:solidFill>
                <a:latin typeface="Arial" panose="020B0604020202020204" pitchFamily="34" charset="0"/>
                <a:ea typeface="汉仪君黑-55W" panose="00020600040101010101" charset="-122"/>
                <a:cs typeface="+mn-ea"/>
                <a:sym typeface="+mn-lt"/>
              </a:rPr>
              <a:t>Requirement</a:t>
            </a:r>
            <a:r>
              <a:rPr lang="en-US" altLang="zh-CN" sz="2600" kern="0" spc="600" dirty="0">
                <a:solidFill>
                  <a:schemeClr val="bg1"/>
                </a:solidFill>
                <a:latin typeface="Arial" panose="020B0604020202020204" pitchFamily="34" charset="0"/>
                <a:ea typeface="汉仪君黑-55W" panose="00020600040101010101" charset="-122"/>
                <a:cs typeface="+mn-ea"/>
                <a:sym typeface="+mn-lt"/>
              </a:rPr>
              <a:t>s</a:t>
            </a:r>
            <a:endParaRPr lang="en-US" altLang="zh-CN" sz="2600" kern="0" spc="600" dirty="0">
              <a:solidFill>
                <a:schemeClr val="bg1"/>
              </a:solidFill>
              <a:latin typeface="Arial" panose="020B0604020202020204" pitchFamily="34" charset="0"/>
              <a:ea typeface="汉仪君黑-55W" panose="00020600040101010101" charset="-122"/>
              <a:cs typeface="+mn-ea"/>
              <a:sym typeface="+mn-lt"/>
            </a:endParaRPr>
          </a:p>
        </p:txBody>
      </p:sp>
      <p:sp>
        <p:nvSpPr>
          <p:cNvPr id="63" name="任意多边形 73"/>
          <p:cNvSpPr/>
          <p:nvPr>
            <p:custDataLst>
              <p:tags r:id="rId10"/>
            </p:custDataLst>
          </p:nvPr>
        </p:nvSpPr>
        <p:spPr>
          <a:xfrm rot="18900000" flipH="1">
            <a:off x="7151768" y="3188072"/>
            <a:ext cx="153518" cy="15351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bg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nvGrpSpPr>
          <p:cNvPr id="64" name="组合 63"/>
          <p:cNvGrpSpPr/>
          <p:nvPr>
            <p:custDataLst>
              <p:tags r:id="rId11"/>
            </p:custDataLst>
          </p:nvPr>
        </p:nvGrpSpPr>
        <p:grpSpPr>
          <a:xfrm>
            <a:off x="6572875" y="2944986"/>
            <a:ext cx="567365" cy="567363"/>
            <a:chOff x="5656078" y="2390367"/>
            <a:chExt cx="836520" cy="836519"/>
          </a:xfrm>
          <a:solidFill>
            <a:schemeClr val="bg1"/>
          </a:solidFill>
        </p:grpSpPr>
        <p:sp>
          <p:nvSpPr>
            <p:cNvPr id="65" name="椭圆 64"/>
            <p:cNvSpPr/>
            <p:nvPr>
              <p:custDataLst>
                <p:tags r:id="rId12"/>
              </p:custDataLst>
            </p:nvPr>
          </p:nvSpPr>
          <p:spPr>
            <a:xfrm flipH="1">
              <a:off x="5656078" y="2390367"/>
              <a:ext cx="836520" cy="83651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sp>
          <p:nvSpPr>
            <p:cNvPr id="66" name="TextBox 20"/>
            <p:cNvSpPr txBox="1"/>
            <p:nvPr>
              <p:custDataLst>
                <p:tags r:id="rId13"/>
              </p:custDataLst>
            </p:nvPr>
          </p:nvSpPr>
          <p:spPr>
            <a:xfrm>
              <a:off x="5799000" y="2477760"/>
              <a:ext cx="550686" cy="54454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rPr>
                <a:t>02</a:t>
              </a:r>
              <a:endParaRPr kumimoji="0" lang="zh-CN" altLang="en-US"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sp>
        <p:nvSpPr>
          <p:cNvPr id="67" name="圆角矩形 77"/>
          <p:cNvSpPr/>
          <p:nvPr>
            <p:custDataLst>
              <p:tags r:id="rId14"/>
            </p:custDataLst>
          </p:nvPr>
        </p:nvSpPr>
        <p:spPr>
          <a:xfrm>
            <a:off x="7587361" y="2982077"/>
            <a:ext cx="3397768" cy="565508"/>
          </a:xfrm>
          <a:prstGeom prst="roundRect">
            <a:avLst>
              <a:gd name="adj" fmla="val 50000"/>
            </a:avLst>
          </a:prstGeom>
          <a:noFill/>
          <a:ln w="12700" cap="flat" cmpd="sng" algn="ctr">
            <a:solidFill>
              <a:schemeClr val="bg1"/>
            </a:solidFill>
            <a:prstDash val="solid"/>
          </a:ln>
          <a:effectLst/>
        </p:spPr>
        <p:txBody>
          <a:bodyPr rtlCol="0" anchor="ctr"/>
          <a:lstStyle/>
          <a:p>
            <a:pPr algn="ctr"/>
            <a:r>
              <a:rPr lang="en-US" altLang="zh-CN" sz="2400" kern="0" spc="600" dirty="0">
                <a:solidFill>
                  <a:schemeClr val="bg1"/>
                </a:solidFill>
                <a:latin typeface="Arial" panose="020B0604020202020204" pitchFamily="34" charset="0"/>
                <a:ea typeface="汉仪君黑-55W" panose="00020600040101010101" charset="-122"/>
                <a:cs typeface="+mn-ea"/>
                <a:sym typeface="+mn-lt"/>
              </a:rPr>
              <a:t>Data Structure</a:t>
            </a:r>
            <a:endParaRPr lang="en-US" altLang="zh-CN" sz="2400" kern="0" spc="600" dirty="0">
              <a:solidFill>
                <a:schemeClr val="bg1"/>
              </a:solidFill>
              <a:latin typeface="Arial" panose="020B0604020202020204" pitchFamily="34" charset="0"/>
              <a:ea typeface="汉仪君黑-55W" panose="00020600040101010101" charset="-122"/>
              <a:cs typeface="+mn-ea"/>
              <a:sym typeface="+mn-lt"/>
            </a:endParaRPr>
          </a:p>
        </p:txBody>
      </p:sp>
      <p:sp>
        <p:nvSpPr>
          <p:cNvPr id="68" name="任意多边形 78"/>
          <p:cNvSpPr/>
          <p:nvPr>
            <p:custDataLst>
              <p:tags r:id="rId15"/>
            </p:custDataLst>
          </p:nvPr>
        </p:nvSpPr>
        <p:spPr>
          <a:xfrm rot="18900000" flipH="1">
            <a:off x="7151768" y="4216430"/>
            <a:ext cx="153518" cy="15351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bg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nvGrpSpPr>
          <p:cNvPr id="69" name="组合 68"/>
          <p:cNvGrpSpPr/>
          <p:nvPr>
            <p:custDataLst>
              <p:tags r:id="rId16"/>
            </p:custDataLst>
          </p:nvPr>
        </p:nvGrpSpPr>
        <p:grpSpPr>
          <a:xfrm>
            <a:off x="6572875" y="3973344"/>
            <a:ext cx="567365" cy="567363"/>
            <a:chOff x="5656078" y="2390367"/>
            <a:chExt cx="836520" cy="836519"/>
          </a:xfrm>
          <a:solidFill>
            <a:schemeClr val="bg1"/>
          </a:solidFill>
        </p:grpSpPr>
        <p:sp>
          <p:nvSpPr>
            <p:cNvPr id="70" name="椭圆 69"/>
            <p:cNvSpPr/>
            <p:nvPr>
              <p:custDataLst>
                <p:tags r:id="rId17"/>
              </p:custDataLst>
            </p:nvPr>
          </p:nvSpPr>
          <p:spPr>
            <a:xfrm flipH="1">
              <a:off x="5656078" y="2390367"/>
              <a:ext cx="836520" cy="83651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sp>
          <p:nvSpPr>
            <p:cNvPr id="71" name="TextBox 20"/>
            <p:cNvSpPr txBox="1"/>
            <p:nvPr>
              <p:custDataLst>
                <p:tags r:id="rId18"/>
              </p:custDataLst>
            </p:nvPr>
          </p:nvSpPr>
          <p:spPr>
            <a:xfrm>
              <a:off x="5793089" y="2477760"/>
              <a:ext cx="562504" cy="54454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rPr>
                <a:t>03</a:t>
              </a:r>
              <a:endParaRPr kumimoji="0" lang="zh-CN" altLang="en-US"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sp>
        <p:nvSpPr>
          <p:cNvPr id="72" name="圆角矩形 82"/>
          <p:cNvSpPr/>
          <p:nvPr>
            <p:custDataLst>
              <p:tags r:id="rId19"/>
            </p:custDataLst>
          </p:nvPr>
        </p:nvSpPr>
        <p:spPr>
          <a:xfrm>
            <a:off x="7587361" y="4010435"/>
            <a:ext cx="3397768" cy="565508"/>
          </a:xfrm>
          <a:prstGeom prst="roundRect">
            <a:avLst>
              <a:gd name="adj" fmla="val 50000"/>
            </a:avLst>
          </a:prstGeom>
          <a:noFill/>
          <a:ln w="12700" cap="flat" cmpd="sng" algn="ctr">
            <a:solidFill>
              <a:schemeClr val="bg1"/>
            </a:solidFill>
            <a:prstDash val="solid"/>
          </a:ln>
          <a:effectLst/>
        </p:spPr>
        <p:txBody>
          <a:bodyPr rtlCol="0" anchor="ctr"/>
          <a:lstStyle/>
          <a:p>
            <a:pPr algn="ctr"/>
            <a:r>
              <a:rPr lang="en-US" altLang="zh-CN" sz="2600" kern="0" spc="600" dirty="0">
                <a:solidFill>
                  <a:schemeClr val="bg1"/>
                </a:solidFill>
                <a:latin typeface="Arial" panose="020B0604020202020204" pitchFamily="34" charset="0"/>
                <a:ea typeface="汉仪君黑-55W" panose="00020600040101010101" charset="-122"/>
                <a:cs typeface="+mn-ea"/>
                <a:sym typeface="+mn-lt"/>
              </a:rPr>
              <a:t>Core Codes</a:t>
            </a:r>
            <a:endParaRPr lang="en-US" altLang="zh-CN" sz="2600" kern="0" spc="600" dirty="0">
              <a:solidFill>
                <a:schemeClr val="bg1"/>
              </a:solidFill>
              <a:latin typeface="Arial" panose="020B0604020202020204" pitchFamily="34" charset="0"/>
              <a:ea typeface="汉仪君黑-55W" panose="00020600040101010101" charset="-122"/>
              <a:cs typeface="+mn-ea"/>
              <a:sym typeface="+mn-lt"/>
            </a:endParaRPr>
          </a:p>
        </p:txBody>
      </p:sp>
      <p:sp>
        <p:nvSpPr>
          <p:cNvPr id="73" name="任意多边形 83"/>
          <p:cNvSpPr/>
          <p:nvPr>
            <p:custDataLst>
              <p:tags r:id="rId20"/>
            </p:custDataLst>
          </p:nvPr>
        </p:nvSpPr>
        <p:spPr>
          <a:xfrm rot="18900000" flipH="1">
            <a:off x="7151768" y="5244004"/>
            <a:ext cx="153518" cy="15351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bg1"/>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nvGrpSpPr>
          <p:cNvPr id="74" name="组合 73"/>
          <p:cNvGrpSpPr/>
          <p:nvPr>
            <p:custDataLst>
              <p:tags r:id="rId21"/>
            </p:custDataLst>
          </p:nvPr>
        </p:nvGrpSpPr>
        <p:grpSpPr>
          <a:xfrm>
            <a:off x="6572875" y="5000918"/>
            <a:ext cx="567365" cy="567363"/>
            <a:chOff x="5656078" y="2390367"/>
            <a:chExt cx="836520" cy="836519"/>
          </a:xfrm>
          <a:solidFill>
            <a:schemeClr val="bg1"/>
          </a:solidFill>
        </p:grpSpPr>
        <p:sp>
          <p:nvSpPr>
            <p:cNvPr id="75" name="椭圆 74"/>
            <p:cNvSpPr/>
            <p:nvPr>
              <p:custDataLst>
                <p:tags r:id="rId22"/>
              </p:custDataLst>
            </p:nvPr>
          </p:nvSpPr>
          <p:spPr>
            <a:xfrm flipH="1">
              <a:off x="5656078" y="2390367"/>
              <a:ext cx="836520" cy="83651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674E7A"/>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sp>
          <p:nvSpPr>
            <p:cNvPr id="76" name="TextBox 20"/>
            <p:cNvSpPr txBox="1"/>
            <p:nvPr>
              <p:custDataLst>
                <p:tags r:id="rId23"/>
              </p:custDataLst>
            </p:nvPr>
          </p:nvSpPr>
          <p:spPr>
            <a:xfrm>
              <a:off x="5787181" y="2477760"/>
              <a:ext cx="574321" cy="544542"/>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rPr>
                <a:t>04</a:t>
              </a:r>
              <a:endParaRPr kumimoji="0" lang="zh-CN" altLang="en-US" sz="2400" i="0" u="none" strike="noStrike" kern="0" cap="none" spc="0" normalizeH="0" baseline="0" noProof="0" dirty="0">
                <a:ln>
                  <a:noFill/>
                </a:ln>
                <a:solidFill>
                  <a:srgbClr val="0145B7"/>
                </a:solidFill>
                <a:effectLst/>
                <a:uLnTx/>
                <a:uFillTx/>
                <a:latin typeface="锐字潮牌真言简2.0免费 大粗" panose="02020300000000000000" pitchFamily="18" charset="-122"/>
                <a:ea typeface="锐字潮牌真言简2.0免费 大粗" panose="02020300000000000000" pitchFamily="18" charset="-122"/>
                <a:cs typeface="+mn-ea"/>
                <a:sym typeface="+mn-lt"/>
              </a:endParaRPr>
            </a:p>
          </p:txBody>
        </p:sp>
      </p:grpSp>
      <p:sp>
        <p:nvSpPr>
          <p:cNvPr id="77" name="圆角矩形 87"/>
          <p:cNvSpPr/>
          <p:nvPr>
            <p:custDataLst>
              <p:tags r:id="rId24"/>
            </p:custDataLst>
          </p:nvPr>
        </p:nvSpPr>
        <p:spPr>
          <a:xfrm>
            <a:off x="7587361" y="5038009"/>
            <a:ext cx="3397768" cy="565508"/>
          </a:xfrm>
          <a:prstGeom prst="roundRect">
            <a:avLst>
              <a:gd name="adj" fmla="val 50000"/>
            </a:avLst>
          </a:prstGeom>
          <a:noFill/>
          <a:ln w="12700" cap="flat" cmpd="sng" algn="ctr">
            <a:solidFill>
              <a:schemeClr val="bg1"/>
            </a:solidFill>
            <a:prstDash val="solid"/>
          </a:ln>
          <a:effectLst/>
        </p:spPr>
        <p:txBody>
          <a:bodyPr rtlCol="0" anchor="ctr"/>
          <a:lstStyle/>
          <a:p>
            <a:pPr algn="ctr"/>
            <a:r>
              <a:rPr lang="en-US" altLang="zh-CN" sz="2600" kern="0" spc="600" dirty="0">
                <a:solidFill>
                  <a:schemeClr val="bg1"/>
                </a:solidFill>
                <a:latin typeface="Arial" panose="020B0604020202020204" pitchFamily="34" charset="0"/>
                <a:ea typeface="汉仪君黑-55W" panose="00020600040101010101" charset="-122"/>
                <a:cs typeface="+mn-ea"/>
                <a:sym typeface="+mn-lt"/>
              </a:rPr>
              <a:t>Show Results</a:t>
            </a:r>
            <a:endParaRPr lang="en-US" altLang="zh-CN" sz="2600" kern="0" spc="600" dirty="0">
              <a:solidFill>
                <a:schemeClr val="bg1"/>
              </a:solidFill>
              <a:latin typeface="Arial" panose="020B0604020202020204" pitchFamily="34" charset="0"/>
              <a:ea typeface="汉仪君黑-55W" panose="00020600040101010101"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1000"/>
                                        <p:tgtEl>
                                          <p:spTgt spid="37"/>
                                        </p:tgtEl>
                                      </p:cBhvr>
                                    </p:animEffect>
                                  </p:childTnLst>
                                </p:cTn>
                              </p:par>
                              <p:par>
                                <p:cTn id="8" presetID="53" presetClass="entr" presetSubtype="16"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p:cTn id="10" dur="500" fill="hold"/>
                                        <p:tgtEl>
                                          <p:spTgt spid="59"/>
                                        </p:tgtEl>
                                        <p:attrNameLst>
                                          <p:attrName>ppt_w</p:attrName>
                                        </p:attrNameLst>
                                      </p:cBhvr>
                                      <p:tavLst>
                                        <p:tav tm="0">
                                          <p:val>
                                            <p:fltVal val="0"/>
                                          </p:val>
                                        </p:tav>
                                        <p:tav tm="100000">
                                          <p:val>
                                            <p:strVal val="#ppt_w"/>
                                          </p:val>
                                        </p:tav>
                                      </p:tavLst>
                                    </p:anim>
                                    <p:anim calcmode="lin" valueType="num">
                                      <p:cBhvr>
                                        <p:cTn id="11" dur="500" fill="hold"/>
                                        <p:tgtEl>
                                          <p:spTgt spid="59"/>
                                        </p:tgtEl>
                                        <p:attrNameLst>
                                          <p:attrName>ppt_h</p:attrName>
                                        </p:attrNameLst>
                                      </p:cBhvr>
                                      <p:tavLst>
                                        <p:tav tm="0">
                                          <p:val>
                                            <p:fltVal val="0"/>
                                          </p:val>
                                        </p:tav>
                                        <p:tav tm="100000">
                                          <p:val>
                                            <p:strVal val="#ppt_h"/>
                                          </p:val>
                                        </p:tav>
                                      </p:tavLst>
                                    </p:anim>
                                    <p:animEffect transition="in" filter="fade">
                                      <p:cBhvr>
                                        <p:cTn id="12" dur="500"/>
                                        <p:tgtEl>
                                          <p:spTgt spid="5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500" fill="hold"/>
                                        <p:tgtEl>
                                          <p:spTgt spid="58"/>
                                        </p:tgtEl>
                                        <p:attrNameLst>
                                          <p:attrName>ppt_w</p:attrName>
                                        </p:attrNameLst>
                                      </p:cBhvr>
                                      <p:tavLst>
                                        <p:tav tm="0">
                                          <p:val>
                                            <p:fltVal val="0"/>
                                          </p:val>
                                        </p:tav>
                                        <p:tav tm="100000">
                                          <p:val>
                                            <p:strVal val="#ppt_w"/>
                                          </p:val>
                                        </p:tav>
                                      </p:tavLst>
                                    </p:anim>
                                    <p:anim calcmode="lin" valueType="num">
                                      <p:cBhvr>
                                        <p:cTn id="16" dur="500" fill="hold"/>
                                        <p:tgtEl>
                                          <p:spTgt spid="58"/>
                                        </p:tgtEl>
                                        <p:attrNameLst>
                                          <p:attrName>ppt_h</p:attrName>
                                        </p:attrNameLst>
                                      </p:cBhvr>
                                      <p:tavLst>
                                        <p:tav tm="0">
                                          <p:val>
                                            <p:fltVal val="0"/>
                                          </p:val>
                                        </p:tav>
                                        <p:tav tm="100000">
                                          <p:val>
                                            <p:strVal val="#ppt_h"/>
                                          </p:val>
                                        </p:tav>
                                      </p:tavLst>
                                    </p:anim>
                                    <p:animEffect transition="in" filter="fade">
                                      <p:cBhvr>
                                        <p:cTn id="17" dur="500"/>
                                        <p:tgtEl>
                                          <p:spTgt spid="5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fltVal val="0"/>
                                          </p:val>
                                        </p:tav>
                                        <p:tav tm="100000">
                                          <p:val>
                                            <p:strVal val="#ppt_w"/>
                                          </p:val>
                                        </p:tav>
                                      </p:tavLst>
                                    </p:anim>
                                    <p:anim calcmode="lin" valueType="num">
                                      <p:cBhvr>
                                        <p:cTn id="21" dur="500" fill="hold"/>
                                        <p:tgtEl>
                                          <p:spTgt spid="62"/>
                                        </p:tgtEl>
                                        <p:attrNameLst>
                                          <p:attrName>ppt_h</p:attrName>
                                        </p:attrNameLst>
                                      </p:cBhvr>
                                      <p:tavLst>
                                        <p:tav tm="0">
                                          <p:val>
                                            <p:fltVal val="0"/>
                                          </p:val>
                                        </p:tav>
                                        <p:tav tm="100000">
                                          <p:val>
                                            <p:strVal val="#ppt_h"/>
                                          </p:val>
                                        </p:tav>
                                      </p:tavLst>
                                    </p:anim>
                                    <p:animEffect transition="in" filter="fade">
                                      <p:cBhvr>
                                        <p:cTn id="22" dur="500"/>
                                        <p:tgtEl>
                                          <p:spTgt spid="62"/>
                                        </p:tgtEl>
                                      </p:cBhvr>
                                    </p:animEffect>
                                  </p:childTnLst>
                                </p:cTn>
                              </p:par>
                              <p:par>
                                <p:cTn id="23" presetID="53" presetClass="entr" presetSubtype="16"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fltVal val="0"/>
                                          </p:val>
                                        </p:tav>
                                        <p:tav tm="100000">
                                          <p:val>
                                            <p:strVal val="#ppt_w"/>
                                          </p:val>
                                        </p:tav>
                                      </p:tavLst>
                                    </p:anim>
                                    <p:anim calcmode="lin" valueType="num">
                                      <p:cBhvr>
                                        <p:cTn id="26" dur="500" fill="hold"/>
                                        <p:tgtEl>
                                          <p:spTgt spid="64"/>
                                        </p:tgtEl>
                                        <p:attrNameLst>
                                          <p:attrName>ppt_h</p:attrName>
                                        </p:attrNameLst>
                                      </p:cBhvr>
                                      <p:tavLst>
                                        <p:tav tm="0">
                                          <p:val>
                                            <p:fltVal val="0"/>
                                          </p:val>
                                        </p:tav>
                                        <p:tav tm="100000">
                                          <p:val>
                                            <p:strVal val="#ppt_h"/>
                                          </p:val>
                                        </p:tav>
                                      </p:tavLst>
                                    </p:anim>
                                    <p:animEffect transition="in" filter="fade">
                                      <p:cBhvr>
                                        <p:cTn id="27" dur="500"/>
                                        <p:tgtEl>
                                          <p:spTgt spid="6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p:cTn id="35" dur="500" fill="hold"/>
                                        <p:tgtEl>
                                          <p:spTgt spid="67"/>
                                        </p:tgtEl>
                                        <p:attrNameLst>
                                          <p:attrName>ppt_w</p:attrName>
                                        </p:attrNameLst>
                                      </p:cBhvr>
                                      <p:tavLst>
                                        <p:tav tm="0">
                                          <p:val>
                                            <p:fltVal val="0"/>
                                          </p:val>
                                        </p:tav>
                                        <p:tav tm="100000">
                                          <p:val>
                                            <p:strVal val="#ppt_w"/>
                                          </p:val>
                                        </p:tav>
                                      </p:tavLst>
                                    </p:anim>
                                    <p:anim calcmode="lin" valueType="num">
                                      <p:cBhvr>
                                        <p:cTn id="36" dur="500" fill="hold"/>
                                        <p:tgtEl>
                                          <p:spTgt spid="67"/>
                                        </p:tgtEl>
                                        <p:attrNameLst>
                                          <p:attrName>ppt_h</p:attrName>
                                        </p:attrNameLst>
                                      </p:cBhvr>
                                      <p:tavLst>
                                        <p:tav tm="0">
                                          <p:val>
                                            <p:fltVal val="0"/>
                                          </p:val>
                                        </p:tav>
                                        <p:tav tm="100000">
                                          <p:val>
                                            <p:strVal val="#ppt_h"/>
                                          </p:val>
                                        </p:tav>
                                      </p:tavLst>
                                    </p:anim>
                                    <p:animEffect transition="in" filter="fade">
                                      <p:cBhvr>
                                        <p:cTn id="37" dur="500"/>
                                        <p:tgtEl>
                                          <p:spTgt spid="67"/>
                                        </p:tgtEl>
                                      </p:cBhvr>
                                    </p:animEffect>
                                  </p:childTnLst>
                                </p:cTn>
                              </p:par>
                              <p:par>
                                <p:cTn id="38" presetID="53" presetClass="entr" presetSubtype="16"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ppt_w</p:attrName>
                                        </p:attrNameLst>
                                      </p:cBhvr>
                                      <p:tavLst>
                                        <p:tav tm="0">
                                          <p:val>
                                            <p:fltVal val="0"/>
                                          </p:val>
                                        </p:tav>
                                        <p:tav tm="100000">
                                          <p:val>
                                            <p:strVal val="#ppt_w"/>
                                          </p:val>
                                        </p:tav>
                                      </p:tavLst>
                                    </p:anim>
                                    <p:anim calcmode="lin" valueType="num">
                                      <p:cBhvr>
                                        <p:cTn id="41" dur="500" fill="hold"/>
                                        <p:tgtEl>
                                          <p:spTgt spid="69"/>
                                        </p:tgtEl>
                                        <p:attrNameLst>
                                          <p:attrName>ppt_h</p:attrName>
                                        </p:attrNameLst>
                                      </p:cBhvr>
                                      <p:tavLst>
                                        <p:tav tm="0">
                                          <p:val>
                                            <p:fltVal val="0"/>
                                          </p:val>
                                        </p:tav>
                                        <p:tav tm="100000">
                                          <p:val>
                                            <p:strVal val="#ppt_h"/>
                                          </p:val>
                                        </p:tav>
                                      </p:tavLst>
                                    </p:anim>
                                    <p:animEffect transition="in" filter="fade">
                                      <p:cBhvr>
                                        <p:cTn id="42" dur="500"/>
                                        <p:tgtEl>
                                          <p:spTgt spid="6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 calcmode="lin" valueType="num">
                                      <p:cBhvr>
                                        <p:cTn id="45" dur="500" fill="hold"/>
                                        <p:tgtEl>
                                          <p:spTgt spid="68"/>
                                        </p:tgtEl>
                                        <p:attrNameLst>
                                          <p:attrName>ppt_w</p:attrName>
                                        </p:attrNameLst>
                                      </p:cBhvr>
                                      <p:tavLst>
                                        <p:tav tm="0">
                                          <p:val>
                                            <p:fltVal val="0"/>
                                          </p:val>
                                        </p:tav>
                                        <p:tav tm="100000">
                                          <p:val>
                                            <p:strVal val="#ppt_w"/>
                                          </p:val>
                                        </p:tav>
                                      </p:tavLst>
                                    </p:anim>
                                    <p:anim calcmode="lin" valueType="num">
                                      <p:cBhvr>
                                        <p:cTn id="46" dur="500" fill="hold"/>
                                        <p:tgtEl>
                                          <p:spTgt spid="68"/>
                                        </p:tgtEl>
                                        <p:attrNameLst>
                                          <p:attrName>ppt_h</p:attrName>
                                        </p:attrNameLst>
                                      </p:cBhvr>
                                      <p:tavLst>
                                        <p:tav tm="0">
                                          <p:val>
                                            <p:fltVal val="0"/>
                                          </p:val>
                                        </p:tav>
                                        <p:tav tm="100000">
                                          <p:val>
                                            <p:strVal val="#ppt_h"/>
                                          </p:val>
                                        </p:tav>
                                      </p:tavLst>
                                    </p:anim>
                                    <p:animEffect transition="in" filter="fade">
                                      <p:cBhvr>
                                        <p:cTn id="47" dur="500"/>
                                        <p:tgtEl>
                                          <p:spTgt spid="6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 calcmode="lin" valueType="num">
                                      <p:cBhvr>
                                        <p:cTn id="50" dur="500" fill="hold"/>
                                        <p:tgtEl>
                                          <p:spTgt spid="72"/>
                                        </p:tgtEl>
                                        <p:attrNameLst>
                                          <p:attrName>ppt_w</p:attrName>
                                        </p:attrNameLst>
                                      </p:cBhvr>
                                      <p:tavLst>
                                        <p:tav tm="0">
                                          <p:val>
                                            <p:fltVal val="0"/>
                                          </p:val>
                                        </p:tav>
                                        <p:tav tm="100000">
                                          <p:val>
                                            <p:strVal val="#ppt_w"/>
                                          </p:val>
                                        </p:tav>
                                      </p:tavLst>
                                    </p:anim>
                                    <p:anim calcmode="lin" valueType="num">
                                      <p:cBhvr>
                                        <p:cTn id="51" dur="500" fill="hold"/>
                                        <p:tgtEl>
                                          <p:spTgt spid="72"/>
                                        </p:tgtEl>
                                        <p:attrNameLst>
                                          <p:attrName>ppt_h</p:attrName>
                                        </p:attrNameLst>
                                      </p:cBhvr>
                                      <p:tavLst>
                                        <p:tav tm="0">
                                          <p:val>
                                            <p:fltVal val="0"/>
                                          </p:val>
                                        </p:tav>
                                        <p:tav tm="100000">
                                          <p:val>
                                            <p:strVal val="#ppt_h"/>
                                          </p:val>
                                        </p:tav>
                                      </p:tavLst>
                                    </p:anim>
                                    <p:animEffect transition="in" filter="fade">
                                      <p:cBhvr>
                                        <p:cTn id="52" dur="500"/>
                                        <p:tgtEl>
                                          <p:spTgt spid="72"/>
                                        </p:tgtEl>
                                      </p:cBhvr>
                                    </p:animEffect>
                                  </p:childTnLst>
                                </p:cTn>
                              </p:par>
                              <p:par>
                                <p:cTn id="53" presetID="53" presetClass="entr" presetSubtype="16"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p:cTn id="55" dur="500" fill="hold"/>
                                        <p:tgtEl>
                                          <p:spTgt spid="74"/>
                                        </p:tgtEl>
                                        <p:attrNameLst>
                                          <p:attrName>ppt_w</p:attrName>
                                        </p:attrNameLst>
                                      </p:cBhvr>
                                      <p:tavLst>
                                        <p:tav tm="0">
                                          <p:val>
                                            <p:fltVal val="0"/>
                                          </p:val>
                                        </p:tav>
                                        <p:tav tm="100000">
                                          <p:val>
                                            <p:strVal val="#ppt_w"/>
                                          </p:val>
                                        </p:tav>
                                      </p:tavLst>
                                    </p:anim>
                                    <p:anim calcmode="lin" valueType="num">
                                      <p:cBhvr>
                                        <p:cTn id="56" dur="500" fill="hold"/>
                                        <p:tgtEl>
                                          <p:spTgt spid="74"/>
                                        </p:tgtEl>
                                        <p:attrNameLst>
                                          <p:attrName>ppt_h</p:attrName>
                                        </p:attrNameLst>
                                      </p:cBhvr>
                                      <p:tavLst>
                                        <p:tav tm="0">
                                          <p:val>
                                            <p:fltVal val="0"/>
                                          </p:val>
                                        </p:tav>
                                        <p:tav tm="100000">
                                          <p:val>
                                            <p:strVal val="#ppt_h"/>
                                          </p:val>
                                        </p:tav>
                                      </p:tavLst>
                                    </p:anim>
                                    <p:animEffect transition="in" filter="fade">
                                      <p:cBhvr>
                                        <p:cTn id="57" dur="500"/>
                                        <p:tgtEl>
                                          <p:spTgt spid="74"/>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Effect transition="in" filter="fade">
                                      <p:cBhvr>
                                        <p:cTn id="6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8" grpId="0" animBg="1"/>
      <p:bldP spid="62" grpId="0" animBg="1"/>
      <p:bldP spid="63" grpId="0" animBg="1"/>
      <p:bldP spid="67" grpId="0" animBg="1"/>
      <p:bldP spid="68" grpId="0" animBg="1"/>
      <p:bldP spid="72" grpId="0" animBg="1"/>
      <p:bldP spid="73" grpId="0" animBg="1"/>
      <p:bldP spid="7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40815" y="645795"/>
            <a:ext cx="602678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1. Brief View: Input Task</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1"/>
          <p:cNvPicPr>
            <a:picLocks noChangeAspect="1"/>
          </p:cNvPicPr>
          <p:nvPr/>
        </p:nvPicPr>
        <p:blipFill>
          <a:blip r:embed="rId2"/>
          <a:stretch>
            <a:fillRect/>
          </a:stretch>
        </p:blipFill>
        <p:spPr>
          <a:xfrm>
            <a:off x="1524635" y="1924685"/>
            <a:ext cx="3152775" cy="2854960"/>
          </a:xfrm>
          <a:prstGeom prst="rect">
            <a:avLst/>
          </a:prstGeom>
          <a:effectLst>
            <a:softEdge rad="31750"/>
          </a:effectLst>
        </p:spPr>
      </p:pic>
      <p:sp>
        <p:nvSpPr>
          <p:cNvPr id="6" name="文本框 5"/>
          <p:cNvSpPr txBox="1"/>
          <p:nvPr/>
        </p:nvSpPr>
        <p:spPr>
          <a:xfrm>
            <a:off x="5519420" y="1413510"/>
            <a:ext cx="5318760" cy="4799965"/>
          </a:xfrm>
          <a:prstGeom prst="rect">
            <a:avLst/>
          </a:prstGeom>
          <a:noFill/>
        </p:spPr>
        <p:txBody>
          <a:bodyPr wrap="square" rtlCol="0">
            <a:spAutoFit/>
          </a:bodyPr>
          <a:p>
            <a:pPr marL="285750" indent="-285750">
              <a:buFont typeface="Wingdings" panose="05000000000000000000" charset="0"/>
              <a:buChar char="Ø"/>
            </a:pPr>
            <a:r>
              <a:rPr lang="zh-CN" altLang="en-US" b="1">
                <a:latin typeface="Times New Roman" panose="02020603050405020304" charset="0"/>
                <a:cs typeface="Times New Roman" panose="02020603050405020304" charset="0"/>
              </a:rPr>
              <a:t>Priority</a:t>
            </a:r>
            <a:r>
              <a:rPr lang="zh-CN" altLang="en-US">
                <a:latin typeface="Times New Roman" panose="02020603050405020304" charset="0"/>
                <a:cs typeface="Times New Roman" panose="02020603050405020304" charset="0"/>
              </a:rPr>
              <a:t> means its priority in the priority queue for execution. A higher priority value means this task will be perform preferentially. </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b="1">
                <a:latin typeface="Times New Roman" panose="02020603050405020304" charset="0"/>
                <a:cs typeface="Times New Roman" panose="02020603050405020304" charset="0"/>
              </a:rPr>
              <a:t>Time Consuming</a:t>
            </a:r>
            <a:r>
              <a:rPr lang="zh-CN" altLang="en-US">
                <a:latin typeface="Times New Roman" panose="02020603050405020304" charset="0"/>
                <a:cs typeface="Times New Roman" panose="02020603050405020304" charset="0"/>
              </a:rPr>
              <a:t> means the task will occupy the channel for that long of seconds. </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b="1">
                <a:latin typeface="Times New Roman" panose="02020603050405020304" charset="0"/>
                <a:cs typeface="Times New Roman" panose="02020603050405020304" charset="0"/>
              </a:rPr>
              <a:t>And Set</a:t>
            </a:r>
            <a:r>
              <a:rPr lang="zh-CN" altLang="en-US">
                <a:latin typeface="Times New Roman" panose="02020603050405020304" charset="0"/>
                <a:cs typeface="Times New Roman" panose="02020603050405020304" charset="0"/>
              </a:rPr>
              <a:t> means this task would be perform if and only if all task in this set are completed. </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b="1">
                <a:latin typeface="Times New Roman" panose="02020603050405020304" charset="0"/>
                <a:cs typeface="Times New Roman" panose="02020603050405020304" charset="0"/>
              </a:rPr>
              <a:t>Or Set </a:t>
            </a:r>
            <a:r>
              <a:rPr lang="zh-CN" altLang="en-US">
                <a:latin typeface="Times New Roman" panose="02020603050405020304" charset="0"/>
                <a:cs typeface="Times New Roman" panose="02020603050405020304" charset="0"/>
              </a:rPr>
              <a:t>means this task would be perform if at least one task in this set are completed. The input of these sets are list of integers separated by blank. If the task has no And Or constraint, user can input 0 or nothing. </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b="1">
                <a:latin typeface="Times New Roman" panose="02020603050405020304" charset="0"/>
                <a:cs typeface="Times New Roman" panose="02020603050405020304" charset="0"/>
              </a:rPr>
              <a:t>Break Probability</a:t>
            </a:r>
            <a:r>
              <a:rPr lang="zh-CN" altLang="en-US">
                <a:latin typeface="Times New Roman" panose="02020603050405020304" charset="0"/>
                <a:cs typeface="Times New Roman" panose="02020603050405020304" charset="0"/>
              </a:rPr>
              <a:t> means at any execution second, the task will have this value of probability to break.</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a:latin typeface="Times New Roman" panose="02020603050405020304" charset="0"/>
                <a:cs typeface="Times New Roman" panose="02020603050405020304" charset="0"/>
              </a:rPr>
              <a:t>Click “Insert” button and add this task to the task list. Task can be inserted whenever the program is running or paused.</a:t>
            </a:r>
            <a:endParaRPr lang="zh-CN" altLang="en-US">
              <a:latin typeface="Times New Roman" panose="02020603050405020304" charset="0"/>
              <a:cs typeface="Times New Roman" panose="02020603050405020304" charset="0"/>
            </a:endParaRPr>
          </a:p>
        </p:txBody>
      </p:sp>
    </p:spTree>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735" y="645795"/>
            <a:ext cx="8096250"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1. Brief View: processing/finished/error</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09265" y="-1692910"/>
            <a:ext cx="6116955" cy="10984865"/>
          </a:xfrm>
          <a:prstGeom prst="rect">
            <a:avLst/>
          </a:prstGeom>
        </p:spPr>
      </p:pic>
      <p:pic>
        <p:nvPicPr>
          <p:cNvPr id="2" name="图片 -2147482621"/>
          <p:cNvPicPr>
            <a:picLocks noChangeAspect="1"/>
          </p:cNvPicPr>
          <p:nvPr/>
        </p:nvPicPr>
        <p:blipFill>
          <a:blip r:embed="rId3"/>
          <a:srcRect l="6167" t="59461" r="47059" b="5084"/>
          <a:stretch>
            <a:fillRect/>
          </a:stretch>
        </p:blipFill>
        <p:spPr>
          <a:xfrm>
            <a:off x="2044700" y="1631950"/>
            <a:ext cx="3591560" cy="2023745"/>
          </a:xfrm>
          <a:prstGeom prst="rect">
            <a:avLst/>
          </a:prstGeom>
          <a:noFill/>
          <a:ln w="9525">
            <a:noFill/>
          </a:ln>
          <a:effectLst>
            <a:softEdge rad="31750"/>
          </a:effectLst>
        </p:spPr>
      </p:pic>
      <p:pic>
        <p:nvPicPr>
          <p:cNvPr id="6" name="图片 -2147482620"/>
          <p:cNvPicPr>
            <a:picLocks noChangeAspect="1"/>
          </p:cNvPicPr>
          <p:nvPr/>
        </p:nvPicPr>
        <p:blipFill>
          <a:blip r:embed="rId4"/>
          <a:srcRect l="6527" t="61472" r="47785" b="6879"/>
          <a:stretch>
            <a:fillRect/>
          </a:stretch>
        </p:blipFill>
        <p:spPr>
          <a:xfrm>
            <a:off x="5778500" y="2668905"/>
            <a:ext cx="4059555" cy="2090420"/>
          </a:xfrm>
          <a:prstGeom prst="rect">
            <a:avLst/>
          </a:prstGeom>
          <a:noFill/>
          <a:ln w="9525">
            <a:noFill/>
          </a:ln>
          <a:effectLst>
            <a:softEdge rad="31750"/>
          </a:effectLst>
        </p:spPr>
      </p:pic>
      <p:pic>
        <p:nvPicPr>
          <p:cNvPr id="7" name="图片 -2147482613"/>
          <p:cNvPicPr>
            <a:picLocks noChangeAspect="1"/>
          </p:cNvPicPr>
          <p:nvPr/>
        </p:nvPicPr>
        <p:blipFill>
          <a:blip r:embed="rId5"/>
          <a:srcRect l="5090" t="60616" r="45919" b="5144"/>
          <a:stretch>
            <a:fillRect/>
          </a:stretch>
        </p:blipFill>
        <p:spPr>
          <a:xfrm>
            <a:off x="2379980" y="3959225"/>
            <a:ext cx="2505710" cy="1301750"/>
          </a:xfrm>
          <a:prstGeom prst="rect">
            <a:avLst/>
          </a:prstGeom>
          <a:noFill/>
          <a:ln w="9525">
            <a:noFill/>
          </a:ln>
          <a:effectLst>
            <a:softEdge rad="31750"/>
          </a:effectLst>
        </p:spPr>
      </p:pic>
    </p:spTree>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2. Initialization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1"/>
          <p:cNvPicPr>
            <a:picLocks noChangeAspect="1"/>
          </p:cNvPicPr>
          <p:nvPr/>
        </p:nvPicPr>
        <p:blipFill>
          <a:blip r:embed="rId2"/>
          <a:stretch>
            <a:fillRect/>
          </a:stretch>
        </p:blipFill>
        <p:spPr>
          <a:xfrm>
            <a:off x="490855" y="2120265"/>
            <a:ext cx="3929380" cy="2710180"/>
          </a:xfrm>
          <a:prstGeom prst="rect">
            <a:avLst/>
          </a:prstGeom>
          <a:effectLst>
            <a:softEdge rad="63500"/>
          </a:effectLst>
        </p:spPr>
      </p:pic>
      <p:pic>
        <p:nvPicPr>
          <p:cNvPr id="7" name="图片 6"/>
          <p:cNvPicPr>
            <a:picLocks noChangeAspect="1"/>
          </p:cNvPicPr>
          <p:nvPr/>
        </p:nvPicPr>
        <p:blipFill>
          <a:blip r:embed="rId3"/>
          <a:stretch>
            <a:fillRect/>
          </a:stretch>
        </p:blipFill>
        <p:spPr>
          <a:xfrm>
            <a:off x="5030470" y="1082675"/>
            <a:ext cx="6642735" cy="4966970"/>
          </a:xfrm>
          <a:prstGeom prst="rect">
            <a:avLst/>
          </a:prstGeom>
          <a:effectLst>
            <a:softEdge rad="63500"/>
          </a:effectLst>
        </p:spPr>
      </p:pic>
      <p:sp>
        <p:nvSpPr>
          <p:cNvPr id="8" name="燕尾形箭头 7"/>
          <p:cNvSpPr/>
          <p:nvPr/>
        </p:nvSpPr>
        <p:spPr>
          <a:xfrm>
            <a:off x="4478020" y="3267710"/>
            <a:ext cx="552450" cy="485775"/>
          </a:xfrm>
          <a:prstGeom prst="notchedRightArrow">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09265" y="-1692910"/>
            <a:ext cx="6116955" cy="10984865"/>
          </a:xfrm>
          <a:prstGeom prst="rect">
            <a:avLst/>
          </a:prstGeom>
        </p:spPr>
      </p:pic>
      <p:sp>
        <p:nvSpPr>
          <p:cNvPr id="100" name="文本框 99"/>
          <p:cNvSpPr txBox="1"/>
          <p:nvPr/>
        </p:nvSpPr>
        <p:spPr>
          <a:xfrm>
            <a:off x="2332355" y="1856105"/>
            <a:ext cx="7496175" cy="706755"/>
          </a:xfrm>
          <a:prstGeom prst="rect">
            <a:avLst/>
          </a:prstGeom>
          <a:noFill/>
          <a:ln w="9525">
            <a:noFill/>
          </a:ln>
        </p:spPr>
        <p:txBody>
          <a:bodyPr wrap="square">
            <a:spAutoFit/>
          </a:bodyPr>
          <a:p>
            <a:pPr indent="180340"/>
            <a:r>
              <a:rPr lang="en-US" sz="2000" b="0">
                <a:latin typeface="Times New Roman" panose="02020603050405020304" charset="0"/>
              </a:rPr>
              <a:t>  For demonstration, we insert the tasks with following parameters, for convenience, all Break Probability are set to 0:</a:t>
            </a:r>
            <a:endParaRPr lang="zh-CN" altLang="en-US" sz="2000"/>
          </a:p>
        </p:txBody>
      </p:sp>
      <p:graphicFrame>
        <p:nvGraphicFramePr>
          <p:cNvPr id="6" name="表格 5"/>
          <p:cNvGraphicFramePr/>
          <p:nvPr>
            <p:custDataLst>
              <p:tags r:id="rId3"/>
            </p:custDataLst>
          </p:nvPr>
        </p:nvGraphicFramePr>
        <p:xfrm>
          <a:off x="2436495" y="2606040"/>
          <a:ext cx="7667625" cy="3046730"/>
        </p:xfrm>
        <a:graphic>
          <a:graphicData uri="http://schemas.openxmlformats.org/drawingml/2006/table">
            <a:tbl>
              <a:tblPr/>
              <a:tblGrid>
                <a:gridCol w="1106170"/>
                <a:gridCol w="937260"/>
                <a:gridCol w="936625"/>
                <a:gridCol w="938530"/>
                <a:gridCol w="935990"/>
                <a:gridCol w="937260"/>
                <a:gridCol w="938530"/>
                <a:gridCol w="937260"/>
              </a:tblGrid>
              <a:tr h="33845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Task</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2</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3</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4</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5</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6</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7</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Priority</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2</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3</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4</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7691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Time Consuming</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5</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4</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7</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2</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6</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3</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2</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909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And Set</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1 4 6</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7</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1 2</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845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Or Set</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5</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1 2 6 7</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15365">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Break Probability</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0</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556000" y="4251960"/>
            <a:ext cx="5080000" cy="460375"/>
          </a:xfrm>
          <a:prstGeom prst="rect">
            <a:avLst/>
          </a:prstGeom>
          <a:noFill/>
          <a:ln w="9525">
            <a:noFill/>
          </a:ln>
        </p:spPr>
        <p:txBody>
          <a:bodyPr>
            <a:spAutoFit/>
          </a:bodyPr>
          <a:p>
            <a:pPr indent="180340" algn="ctr"/>
            <a:r>
              <a:rPr lang="en-US" sz="1200" b="0">
                <a:latin typeface="Times New Roman" panose="02020603050405020304" charset="0"/>
              </a:rPr>
              <a:t> </a:t>
            </a:r>
            <a:endParaRPr lang="zh-CN" altLang="en-US"/>
          </a:p>
        </p:txBody>
      </p:sp>
    </p:spTree>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2147482621"/>
          <p:cNvPicPr>
            <a:picLocks noChangeAspect="1"/>
          </p:cNvPicPr>
          <p:nvPr/>
        </p:nvPicPr>
        <p:blipFill>
          <a:blip r:embed="rId2"/>
          <a:stretch>
            <a:fillRect/>
          </a:stretch>
        </p:blipFill>
        <p:spPr>
          <a:xfrm>
            <a:off x="3292475" y="1460500"/>
            <a:ext cx="5796915" cy="4309110"/>
          </a:xfrm>
          <a:prstGeom prst="rect">
            <a:avLst/>
          </a:prstGeom>
          <a:noFill/>
          <a:ln w="9525">
            <a:noFill/>
          </a:ln>
          <a:effectLst>
            <a:softEdge rad="31750"/>
          </a:effectLst>
        </p:spPr>
      </p:pic>
      <p:sp>
        <p:nvSpPr>
          <p:cNvPr id="5" name="文本框 4"/>
          <p:cNvSpPr txBox="1"/>
          <p:nvPr/>
        </p:nvSpPr>
        <p:spPr>
          <a:xfrm>
            <a:off x="624205" y="1631315"/>
            <a:ext cx="2668270" cy="3692525"/>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After all expected tasks are inserted, user can click “Start” button to run the tasks. User can click “Pause” button to stop the program and click “Start” button again to restart running.</a:t>
            </a:r>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The processing task list is shown at the bottom-left corner. For example, Task 4 and Task 7 are scheduled to perform firstly here.</a:t>
            </a:r>
            <a:endParaRPr lang="zh-CN" altLang="en-US">
              <a:latin typeface="Times New Roman" panose="02020603050405020304" charset="0"/>
              <a:cs typeface="Times New Roman" panose="02020603050405020304" charset="0"/>
            </a:endParaRPr>
          </a:p>
        </p:txBody>
      </p:sp>
      <p:sp>
        <p:nvSpPr>
          <p:cNvPr id="6" name="文本框 5"/>
          <p:cNvSpPr txBox="1"/>
          <p:nvPr/>
        </p:nvSpPr>
        <p:spPr>
          <a:xfrm>
            <a:off x="9377045" y="1377950"/>
            <a:ext cx="2157730" cy="4523105"/>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The display widget at the top-right corner shows the remained time for a task to occupy each channel, represented by the number of colored blocks. Each task has an unique represented color. In every execution cycle, a colored block will be faded, which means the task has completed one exection time. </a:t>
            </a:r>
            <a:endParaRPr lang="zh-CN" altLang="en-US">
              <a:latin typeface="Times New Roman" panose="02020603050405020304" charset="0"/>
              <a:cs typeface="Times New Roman" panose="02020603050405020304" charset="0"/>
            </a:endParaRPr>
          </a:p>
        </p:txBody>
      </p:sp>
      <p:cxnSp>
        <p:nvCxnSpPr>
          <p:cNvPr id="7" name="直接箭头连接符 6"/>
          <p:cNvCxnSpPr/>
          <p:nvPr/>
        </p:nvCxnSpPr>
        <p:spPr>
          <a:xfrm flipH="1" flipV="1">
            <a:off x="2896235" y="5064760"/>
            <a:ext cx="1383665" cy="108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V="1">
            <a:off x="7476490" y="1579245"/>
            <a:ext cx="2380615" cy="10636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2147482620"/>
          <p:cNvPicPr>
            <a:picLocks noChangeAspect="1"/>
          </p:cNvPicPr>
          <p:nvPr/>
        </p:nvPicPr>
        <p:blipFill>
          <a:blip r:embed="rId2"/>
          <a:stretch>
            <a:fillRect/>
          </a:stretch>
        </p:blipFill>
        <p:spPr>
          <a:xfrm>
            <a:off x="1069658" y="1335723"/>
            <a:ext cx="6781291" cy="5040000"/>
          </a:xfrm>
          <a:prstGeom prst="rect">
            <a:avLst/>
          </a:prstGeom>
          <a:noFill/>
          <a:ln w="9525">
            <a:noFill/>
          </a:ln>
          <a:effectLst>
            <a:softEdge rad="31750"/>
          </a:effectLst>
        </p:spPr>
      </p:pic>
      <p:sp>
        <p:nvSpPr>
          <p:cNvPr id="5" name="文本框 4"/>
          <p:cNvSpPr txBox="1"/>
          <p:nvPr/>
        </p:nvSpPr>
        <p:spPr>
          <a:xfrm>
            <a:off x="8354695" y="3314700"/>
            <a:ext cx="3082290" cy="1374140"/>
          </a:xfrm>
          <a:prstGeom prst="rect">
            <a:avLst/>
          </a:prstGeom>
          <a:noFill/>
        </p:spPr>
        <p:txBody>
          <a:bodyPr wrap="square" rtlCol="0">
            <a:noAutofit/>
          </a:bodyPr>
          <a:p>
            <a:r>
              <a:rPr lang="zh-CN" altLang="en-US">
                <a:latin typeface="Times New Roman" panose="02020603050405020304" charset="0"/>
                <a:cs typeface="Times New Roman" panose="02020603050405020304" charset="0"/>
              </a:rPr>
              <a:t>When the task has no colored block, it is completed and moves to the complete task list at the bottom-left corner.</a:t>
            </a:r>
            <a:endParaRPr lang="zh-CN" altLang="en-US">
              <a:latin typeface="Times New Roman" panose="02020603050405020304" charset="0"/>
              <a:cs typeface="Times New Roman" panose="02020603050405020304" charset="0"/>
            </a:endParaRPr>
          </a:p>
        </p:txBody>
      </p:sp>
      <p:cxnSp>
        <p:nvCxnSpPr>
          <p:cNvPr id="6" name="直接箭头连接符 5"/>
          <p:cNvCxnSpPr/>
          <p:nvPr/>
        </p:nvCxnSpPr>
        <p:spPr>
          <a:xfrm flipV="1">
            <a:off x="2834005" y="3660140"/>
            <a:ext cx="5463540" cy="17716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2147482617"/>
          <p:cNvPicPr>
            <a:picLocks noChangeAspect="1"/>
          </p:cNvPicPr>
          <p:nvPr/>
        </p:nvPicPr>
        <p:blipFill>
          <a:blip r:embed="rId2"/>
          <a:stretch>
            <a:fillRect/>
          </a:stretch>
        </p:blipFill>
        <p:spPr>
          <a:xfrm>
            <a:off x="498475" y="2334260"/>
            <a:ext cx="5538470" cy="4117340"/>
          </a:xfrm>
          <a:prstGeom prst="rect">
            <a:avLst/>
          </a:prstGeom>
          <a:noFill/>
          <a:ln w="9525">
            <a:noFill/>
          </a:ln>
          <a:effectLst>
            <a:softEdge rad="31750"/>
          </a:effectLst>
        </p:spPr>
      </p:pic>
      <p:sp>
        <p:nvSpPr>
          <p:cNvPr id="5" name="文本框 4"/>
          <p:cNvSpPr txBox="1"/>
          <p:nvPr/>
        </p:nvSpPr>
        <p:spPr>
          <a:xfrm>
            <a:off x="6806565" y="774065"/>
            <a:ext cx="4291330" cy="119888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Then, the program will fetch the next available task into an idle channel for execution. These tasks will then recorded in the processing task list and run like below.</a:t>
            </a:r>
            <a:endParaRPr lang="zh-CN" altLang="en-US">
              <a:latin typeface="Times New Roman" panose="02020603050405020304" charset="0"/>
              <a:cs typeface="Times New Roman" panose="02020603050405020304" charset="0"/>
            </a:endParaRPr>
          </a:p>
        </p:txBody>
      </p:sp>
      <p:pic>
        <p:nvPicPr>
          <p:cNvPr id="6" name="图片 -2147482616"/>
          <p:cNvPicPr>
            <a:picLocks noChangeAspect="1"/>
          </p:cNvPicPr>
          <p:nvPr/>
        </p:nvPicPr>
        <p:blipFill>
          <a:blip r:embed="rId3"/>
          <a:stretch>
            <a:fillRect/>
          </a:stretch>
        </p:blipFill>
        <p:spPr>
          <a:xfrm>
            <a:off x="6182995" y="2334895"/>
            <a:ext cx="5539105" cy="4116705"/>
          </a:xfrm>
          <a:prstGeom prst="rect">
            <a:avLst/>
          </a:prstGeom>
          <a:noFill/>
          <a:ln w="9525">
            <a:noFill/>
          </a:ln>
          <a:effectLst>
            <a:softEdge rad="31750"/>
          </a:effectLst>
        </p:spPr>
      </p:pic>
    </p:spTree>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2147482618"/>
          <p:cNvPicPr>
            <a:picLocks noChangeAspect="1"/>
          </p:cNvPicPr>
          <p:nvPr/>
        </p:nvPicPr>
        <p:blipFill>
          <a:blip r:embed="rId2"/>
          <a:stretch>
            <a:fillRect/>
          </a:stretch>
        </p:blipFill>
        <p:spPr>
          <a:xfrm>
            <a:off x="5160645" y="1527810"/>
            <a:ext cx="6395085" cy="4752340"/>
          </a:xfrm>
          <a:prstGeom prst="rect">
            <a:avLst/>
          </a:prstGeom>
          <a:noFill/>
          <a:ln w="9525">
            <a:noFill/>
          </a:ln>
          <a:effectLst>
            <a:softEdge rad="31750"/>
          </a:effectLst>
        </p:spPr>
      </p:pic>
      <p:sp>
        <p:nvSpPr>
          <p:cNvPr id="5" name="文本框 4"/>
          <p:cNvSpPr txBox="1"/>
          <p:nvPr/>
        </p:nvSpPr>
        <p:spPr>
          <a:xfrm>
            <a:off x="949325" y="2080260"/>
            <a:ext cx="3585210" cy="2306955"/>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Here shows the completed task list when all available operations are completed. It can be noticed that the task performed order is based on the And Or Set constraints. In addition, Task 2 and Task 6 are not performed because their And Or Set constraints would never be satisfied.</a:t>
            </a:r>
            <a:endParaRPr lang="zh-CN" altLang="en-US">
              <a:latin typeface="Times New Roman" panose="02020603050405020304" charset="0"/>
              <a:cs typeface="Times New Roman" panose="02020603050405020304" charset="0"/>
            </a:endParaRPr>
          </a:p>
        </p:txBody>
      </p:sp>
    </p:spTree>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100" name="文本框 99"/>
          <p:cNvSpPr txBox="1"/>
          <p:nvPr/>
        </p:nvSpPr>
        <p:spPr>
          <a:xfrm>
            <a:off x="574040" y="1372870"/>
            <a:ext cx="6928485" cy="368300"/>
          </a:xfrm>
          <a:prstGeom prst="rect">
            <a:avLst/>
          </a:prstGeom>
          <a:noFill/>
          <a:ln w="9525">
            <a:noFill/>
          </a:ln>
        </p:spPr>
        <p:txBody>
          <a:bodyPr wrap="square">
            <a:spAutoFit/>
          </a:bodyPr>
          <a:p>
            <a:pPr indent="180340"/>
            <a:r>
              <a:rPr lang="en-US" b="0">
                <a:latin typeface="Times New Roman" panose="02020603050405020304" charset="0"/>
              </a:rPr>
              <a:t>A Break situation is demonstrated with the following task specified:</a:t>
            </a:r>
            <a:endParaRPr lang="en-US" altLang="en-US" b="0">
              <a:latin typeface="Times New Roman" panose="02020603050405020304" charset="0"/>
            </a:endParaRPr>
          </a:p>
        </p:txBody>
      </p:sp>
      <p:graphicFrame>
        <p:nvGraphicFramePr>
          <p:cNvPr id="2" name="表格 1"/>
          <p:cNvGraphicFramePr/>
          <p:nvPr/>
        </p:nvGraphicFramePr>
        <p:xfrm>
          <a:off x="838200" y="1741170"/>
          <a:ext cx="5821680" cy="731520"/>
        </p:xfrm>
        <a:graphic>
          <a:graphicData uri="http://schemas.openxmlformats.org/drawingml/2006/table">
            <a:tbl>
              <a:tblPr/>
              <a:tblGrid>
                <a:gridCol w="969963"/>
                <a:gridCol w="969962"/>
                <a:gridCol w="971550"/>
                <a:gridCol w="969963"/>
                <a:gridCol w="969962"/>
                <a:gridCol w="969963"/>
              </a:tblGrid>
              <a:tr h="0">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Task</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Priority</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Time Consuming</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And Set</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Or Set</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Break Probability</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1</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4</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 </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1">
                          <a:latin typeface="宋体" panose="02010600030101010101" pitchFamily="2" charset="-122"/>
                          <a:ea typeface="宋体" panose="02010600030101010101" pitchFamily="2" charset="-122"/>
                          <a:cs typeface="宋体" panose="02010600030101010101" pitchFamily="2" charset="-122"/>
                        </a:rPr>
                        <a:t>0.5</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2147482612"/>
          <p:cNvPicPr>
            <a:picLocks noChangeAspect="1"/>
          </p:cNvPicPr>
          <p:nvPr/>
        </p:nvPicPr>
        <p:blipFill>
          <a:blip r:embed="rId2"/>
          <a:stretch>
            <a:fillRect/>
          </a:stretch>
        </p:blipFill>
        <p:spPr>
          <a:xfrm>
            <a:off x="1101725" y="2497455"/>
            <a:ext cx="5384800" cy="4017010"/>
          </a:xfrm>
          <a:prstGeom prst="rect">
            <a:avLst/>
          </a:prstGeom>
          <a:noFill/>
          <a:ln w="9525">
            <a:noFill/>
          </a:ln>
          <a:effectLst>
            <a:softEdge rad="31750"/>
          </a:effectLst>
        </p:spPr>
      </p:pic>
      <p:sp>
        <p:nvSpPr>
          <p:cNvPr id="6" name="文本框 5"/>
          <p:cNvSpPr txBox="1"/>
          <p:nvPr/>
        </p:nvSpPr>
        <p:spPr>
          <a:xfrm>
            <a:off x="6908800" y="3484880"/>
            <a:ext cx="4533265" cy="119888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After the task information is inserted, we start running the program and find that this task break at the 2rd second. Meanwhile, the program is automatically paused.</a:t>
            </a:r>
            <a:endParaRPr lang="zh-CN" altLang="en-US">
              <a:latin typeface="Times New Roman" panose="02020603050405020304" charset="0"/>
              <a:cs typeface="Times New Roman" panose="02020603050405020304" charset="0"/>
            </a:endParaRPr>
          </a:p>
        </p:txBody>
      </p:sp>
      <p:cxnSp>
        <p:nvCxnSpPr>
          <p:cNvPr id="7" name="直接箭头连接符 6"/>
          <p:cNvCxnSpPr/>
          <p:nvPr/>
        </p:nvCxnSpPr>
        <p:spPr>
          <a:xfrm flipH="1">
            <a:off x="3877310" y="3660140"/>
            <a:ext cx="3098165" cy="521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3. In Execution</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pic>
        <p:nvPicPr>
          <p:cNvPr id="2" name="图片 -2147482610"/>
          <p:cNvPicPr>
            <a:picLocks noChangeAspect="1"/>
          </p:cNvPicPr>
          <p:nvPr/>
        </p:nvPicPr>
        <p:blipFill>
          <a:blip r:embed="rId2"/>
          <a:stretch>
            <a:fillRect/>
          </a:stretch>
        </p:blipFill>
        <p:spPr>
          <a:xfrm>
            <a:off x="4346575" y="1802130"/>
            <a:ext cx="2837180" cy="1198880"/>
          </a:xfrm>
          <a:prstGeom prst="rect">
            <a:avLst/>
          </a:prstGeom>
          <a:noFill/>
          <a:ln w="9525">
            <a:noFill/>
          </a:ln>
        </p:spPr>
      </p:pic>
      <p:sp>
        <p:nvSpPr>
          <p:cNvPr id="5" name="文本框 4"/>
          <p:cNvSpPr txBox="1"/>
          <p:nvPr/>
        </p:nvSpPr>
        <p:spPr>
          <a:xfrm>
            <a:off x="1604645" y="1346835"/>
            <a:ext cx="916559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A warning window will jump out and force user to choose restart the task or kill the task.</a:t>
            </a:r>
            <a:endParaRPr lang="zh-CN" altLang="en-US">
              <a:latin typeface="Times New Roman" panose="02020603050405020304" charset="0"/>
              <a:cs typeface="Times New Roman" panose="02020603050405020304" charset="0"/>
            </a:endParaRPr>
          </a:p>
        </p:txBody>
      </p:sp>
      <p:sp>
        <p:nvSpPr>
          <p:cNvPr id="7" name="圆角右箭头 6"/>
          <p:cNvSpPr/>
          <p:nvPr/>
        </p:nvSpPr>
        <p:spPr>
          <a:xfrm rot="5400000">
            <a:off x="7481570" y="2183765"/>
            <a:ext cx="1543685" cy="129603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8" name="圆角右箭头 7"/>
          <p:cNvSpPr/>
          <p:nvPr/>
        </p:nvSpPr>
        <p:spPr>
          <a:xfrm rot="16200000" flipH="1">
            <a:off x="2378075" y="2183765"/>
            <a:ext cx="1543685" cy="129603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6" name="图片 -2147482609"/>
          <p:cNvPicPr>
            <a:picLocks noChangeAspect="1"/>
          </p:cNvPicPr>
          <p:nvPr/>
        </p:nvPicPr>
        <p:blipFill>
          <a:blip r:embed="rId3"/>
          <a:stretch>
            <a:fillRect/>
          </a:stretch>
        </p:blipFill>
        <p:spPr>
          <a:xfrm>
            <a:off x="1116330" y="3663315"/>
            <a:ext cx="3649980" cy="2712720"/>
          </a:xfrm>
          <a:prstGeom prst="rect">
            <a:avLst/>
          </a:prstGeom>
          <a:noFill/>
          <a:ln w="9525">
            <a:noFill/>
          </a:ln>
        </p:spPr>
      </p:pic>
      <p:pic>
        <p:nvPicPr>
          <p:cNvPr id="9" name="图片 -2147482613"/>
          <p:cNvPicPr>
            <a:picLocks noChangeAspect="1"/>
          </p:cNvPicPr>
          <p:nvPr/>
        </p:nvPicPr>
        <p:blipFill>
          <a:blip r:embed="rId4"/>
          <a:stretch>
            <a:fillRect/>
          </a:stretch>
        </p:blipFill>
        <p:spPr>
          <a:xfrm>
            <a:off x="6911340" y="3663315"/>
            <a:ext cx="3718560" cy="2763520"/>
          </a:xfrm>
          <a:prstGeom prst="rect">
            <a:avLst/>
          </a:prstGeom>
          <a:noFill/>
          <a:ln w="9525">
            <a:noFill/>
          </a:ln>
        </p:spPr>
      </p:pic>
      <p:sp>
        <p:nvSpPr>
          <p:cNvPr id="10" name="文本框 9"/>
          <p:cNvSpPr txBox="1"/>
          <p:nvPr/>
        </p:nvSpPr>
        <p:spPr>
          <a:xfrm>
            <a:off x="610870" y="1910080"/>
            <a:ext cx="1981835" cy="1753235"/>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If user choose “Yes” to restart the task, it will be performed for the initial consuming time.</a:t>
            </a:r>
            <a:endParaRPr lang="zh-CN" altLang="en-US">
              <a:latin typeface="Times New Roman" panose="02020603050405020304" charset="0"/>
              <a:cs typeface="Times New Roman" panose="02020603050405020304" charset="0"/>
            </a:endParaRPr>
          </a:p>
        </p:txBody>
      </p:sp>
      <p:sp>
        <p:nvSpPr>
          <p:cNvPr id="11" name="文本框 10"/>
          <p:cNvSpPr txBox="1"/>
          <p:nvPr/>
        </p:nvSpPr>
        <p:spPr>
          <a:xfrm>
            <a:off x="9005570" y="1894205"/>
            <a:ext cx="2602230" cy="1753235"/>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If user choose “No” to kill this task, it will be recorded in the error task list at the bottom-left corner. Meanwhile, the channel is cleared.</a:t>
            </a:r>
            <a:endParaRPr lang="zh-CN" altLang="en-US">
              <a:latin typeface="Times New Roman" panose="02020603050405020304" charset="0"/>
              <a:cs typeface="Times New Roman" panose="02020603050405020304" charset="0"/>
            </a:endParaRPr>
          </a:p>
        </p:txBody>
      </p:sp>
    </p:spTree>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173639" y="0"/>
            <a:ext cx="12529338" cy="7042012"/>
          </a:xfrm>
          <a:prstGeom prst="rect">
            <a:avLst/>
          </a:prstGeom>
        </p:spPr>
      </p:pic>
      <p:sp>
        <p:nvSpPr>
          <p:cNvPr id="5" name="文本框 4"/>
          <p:cNvSpPr txBox="1"/>
          <p:nvPr/>
        </p:nvSpPr>
        <p:spPr>
          <a:xfrm>
            <a:off x="2125677" y="3109360"/>
            <a:ext cx="8128413" cy="645160"/>
          </a:xfrm>
          <a:prstGeom prst="rect">
            <a:avLst/>
          </a:prstGeom>
          <a:noFill/>
        </p:spPr>
        <p:txBody>
          <a:bodyPr vert="horz" wrap="square" rtlCol="0">
            <a:spAutoFit/>
          </a:bodyPr>
          <a:lstStyle/>
          <a:p>
            <a:pPr algn="ctr"/>
            <a:r>
              <a:rPr lang="en-US" sz="3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rPr>
              <a:t>Requirements</a:t>
            </a:r>
            <a:endParaRPr lang="en-US" sz="3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9939" y="0"/>
            <a:ext cx="12201939" cy="6858000"/>
          </a:xfrm>
          <a:prstGeom prst="rect">
            <a:avLst/>
          </a:prstGeom>
        </p:spPr>
      </p:pic>
      <p:sp>
        <p:nvSpPr>
          <p:cNvPr id="5" name="文本框 4"/>
          <p:cNvSpPr txBox="1"/>
          <p:nvPr/>
        </p:nvSpPr>
        <p:spPr>
          <a:xfrm>
            <a:off x="2470566" y="2398511"/>
            <a:ext cx="7251083" cy="2061210"/>
          </a:xfrm>
          <a:prstGeom prst="rect">
            <a:avLst/>
          </a:prstGeom>
          <a:noFill/>
        </p:spPr>
        <p:txBody>
          <a:bodyPr vert="horz" wrap="square" rtlCol="0">
            <a:spAutoFit/>
          </a:bodyPr>
          <a:lstStyle/>
          <a:p>
            <a:pPr algn="dist"/>
            <a:r>
              <a:rPr lang="en-US" altLang="zh-CN" sz="12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rPr>
              <a:t>Thanks</a:t>
            </a:r>
            <a:endParaRPr lang="en-US" altLang="zh-CN" sz="12800" b="1"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Requirements</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grpSp>
        <p:nvGrpSpPr>
          <p:cNvPr id="6" name="组合 5"/>
          <p:cNvGrpSpPr/>
          <p:nvPr/>
        </p:nvGrpSpPr>
        <p:grpSpPr>
          <a:xfrm>
            <a:off x="4615815" y="1663700"/>
            <a:ext cx="6043930" cy="989965"/>
            <a:chOff x="2174190" y="2200140"/>
            <a:chExt cx="6915315" cy="2048949"/>
          </a:xfrm>
        </p:grpSpPr>
        <p:sp>
          <p:nvSpPr>
            <p:cNvPr id="7" name="矩形 6"/>
            <p:cNvSpPr/>
            <p:nvPr/>
          </p:nvSpPr>
          <p:spPr>
            <a:xfrm>
              <a:off x="2318981" y="2379409"/>
              <a:ext cx="6656961" cy="16218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sz="1500" spc="100">
                  <a:latin typeface="Arial" panose="020B0604020202020204" pitchFamily="34" charset="0"/>
                  <a:ea typeface="汉仪君黑-55W" panose="00020600040101010101" charset="-122"/>
                  <a:cs typeface="+mn-ea"/>
                  <a:sym typeface="+mn-lt"/>
                </a:rPr>
                <a:t>Develop a distributed task scheduling system using a priority queue as the data structure for task scheduling. </a:t>
              </a:r>
              <a:endParaRPr sz="1500" spc="100">
                <a:latin typeface="Arial" panose="020B0604020202020204" pitchFamily="34" charset="0"/>
                <a:ea typeface="汉仪君黑-55W" panose="00020600040101010101" charset="-122"/>
                <a:cs typeface="+mn-ea"/>
                <a:sym typeface="+mn-lt"/>
              </a:endParaRPr>
            </a:p>
          </p:txBody>
        </p:sp>
        <p:sp>
          <p:nvSpPr>
            <p:cNvPr id="8" name="MH_Text_1"/>
            <p:cNvSpPr/>
            <p:nvPr/>
          </p:nvSpPr>
          <p:spPr>
            <a:xfrm>
              <a:off x="2174190" y="2200140"/>
              <a:ext cx="6915315" cy="2048949"/>
            </a:xfrm>
            <a:prstGeom prst="roundRect">
              <a:avLst>
                <a:gd name="adj" fmla="val 0"/>
              </a:avLst>
            </a:prstGeom>
            <a:noFill/>
            <a:ln w="6350" cap="flat" cmpd="sng" algn="ctr">
              <a:solidFill>
                <a:schemeClr val="accent1">
                  <a:lumMod val="75000"/>
                </a:schemeClr>
              </a:solidFill>
              <a:prstDash val="sysDash"/>
              <a:miter lim="800000"/>
            </a:ln>
            <a:effectLst/>
          </p:spPr>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lumMod val="75000"/>
                    <a:lumOff val="25000"/>
                  </a:schemeClr>
                </a:solidFill>
                <a:effectLst/>
                <a:uLnTx/>
                <a:uFillTx/>
                <a:latin typeface="+mn-ea"/>
                <a:cs typeface="+mn-ea"/>
                <a:sym typeface="+mn-lt"/>
              </a:endParaRPr>
            </a:p>
          </p:txBody>
        </p:sp>
      </p:grpSp>
      <p:grpSp>
        <p:nvGrpSpPr>
          <p:cNvPr id="9" name="组合 8"/>
          <p:cNvGrpSpPr/>
          <p:nvPr/>
        </p:nvGrpSpPr>
        <p:grpSpPr>
          <a:xfrm>
            <a:off x="4601210" y="3108325"/>
            <a:ext cx="6058535" cy="2703830"/>
            <a:chOff x="2174190" y="2344672"/>
            <a:chExt cx="6932192" cy="1395133"/>
          </a:xfrm>
        </p:grpSpPr>
        <p:sp>
          <p:nvSpPr>
            <p:cNvPr id="10" name="矩形 9"/>
            <p:cNvSpPr/>
            <p:nvPr/>
          </p:nvSpPr>
          <p:spPr>
            <a:xfrm>
              <a:off x="2437110" y="2363293"/>
              <a:ext cx="6454455" cy="11785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defRPr/>
              </a:pPr>
              <a:r>
                <a:rPr sz="2000" b="1" spc="100">
                  <a:latin typeface="Arial" panose="020B0604020202020204" pitchFamily="34" charset="0"/>
                  <a:ea typeface="汉仪君黑-55W" panose="00020600040101010101" charset="-122"/>
                  <a:cs typeface="+mn-ea"/>
                  <a:sym typeface="+mn-lt"/>
                </a:rPr>
                <a:t>System Design</a:t>
              </a:r>
              <a:endParaRPr sz="2000" b="1" spc="100">
                <a:latin typeface="Arial" panose="020B0604020202020204" pitchFamily="34" charset="0"/>
                <a:ea typeface="汉仪君黑-55W" panose="00020600040101010101" charset="-122"/>
                <a:cs typeface="+mn-ea"/>
                <a:sym typeface="+mn-lt"/>
              </a:endParaRPr>
            </a:p>
            <a:p>
              <a:pPr algn="just">
                <a:lnSpc>
                  <a:spcPct val="150000"/>
                </a:lnSpc>
                <a:defRPr/>
              </a:pPr>
              <a:r>
                <a:rPr lang="en-US" sz="1500" spc="100">
                  <a:latin typeface="Arial" panose="020B0604020202020204" pitchFamily="34" charset="0"/>
                  <a:ea typeface="汉仪君黑-55W" panose="00020600040101010101" charset="-122"/>
                  <a:cs typeface="+mn-ea"/>
                  <a:sym typeface="+mn-lt"/>
                </a:rPr>
                <a:t>1. </a:t>
              </a:r>
              <a:r>
                <a:rPr sz="1500" spc="100">
                  <a:latin typeface="Arial" panose="020B0604020202020204" pitchFamily="34" charset="0"/>
                  <a:ea typeface="汉仪君黑-55W" panose="00020600040101010101" charset="-122"/>
                  <a:cs typeface="+mn-ea"/>
                  <a:sym typeface="+mn-lt"/>
                </a:rPr>
                <a:t>Support for task submission, scheduling, and execution</a:t>
              </a:r>
              <a:endParaRPr sz="1500" spc="100">
                <a:latin typeface="Arial" panose="020B0604020202020204" pitchFamily="34" charset="0"/>
                <a:ea typeface="汉仪君黑-55W" panose="00020600040101010101" charset="-122"/>
                <a:cs typeface="+mn-ea"/>
                <a:sym typeface="+mn-lt"/>
              </a:endParaRPr>
            </a:p>
            <a:p>
              <a:pPr algn="just">
                <a:lnSpc>
                  <a:spcPct val="150000"/>
                </a:lnSpc>
                <a:defRPr/>
              </a:pPr>
              <a:r>
                <a:rPr lang="en-US" sz="1500" spc="100">
                  <a:latin typeface="Arial" panose="020B0604020202020204" pitchFamily="34" charset="0"/>
                  <a:ea typeface="汉仪君黑-55W" panose="00020600040101010101" charset="-122"/>
                  <a:cs typeface="+mn-ea"/>
                  <a:sym typeface="+mn-lt"/>
                </a:rPr>
                <a:t>2. </a:t>
              </a:r>
              <a:r>
                <a:rPr sz="1500" spc="100">
                  <a:latin typeface="Arial" panose="020B0604020202020204" pitchFamily="34" charset="0"/>
                  <a:ea typeface="汉仪君黑-55W" panose="00020600040101010101" charset="-122"/>
                  <a:cs typeface="+mn-ea"/>
                  <a:sym typeface="+mn-lt"/>
                </a:rPr>
                <a:t>Consideration of task priorities and dependencies</a:t>
              </a:r>
              <a:endParaRPr sz="1500" spc="100">
                <a:latin typeface="Arial" panose="020B0604020202020204" pitchFamily="34" charset="0"/>
                <a:ea typeface="汉仪君黑-55W" panose="00020600040101010101" charset="-122"/>
                <a:cs typeface="+mn-ea"/>
                <a:sym typeface="+mn-lt"/>
              </a:endParaRPr>
            </a:p>
            <a:p>
              <a:pPr algn="just">
                <a:lnSpc>
                  <a:spcPct val="150000"/>
                </a:lnSpc>
                <a:defRPr/>
              </a:pPr>
              <a:r>
                <a:rPr lang="en-US" sz="1500" spc="100">
                  <a:latin typeface="Arial" panose="020B0604020202020204" pitchFamily="34" charset="0"/>
                  <a:ea typeface="汉仪君黑-55W" panose="00020600040101010101" charset="-122"/>
                  <a:cs typeface="+mn-ea"/>
                  <a:sym typeface="+mn-lt"/>
                </a:rPr>
                <a:t>3. </a:t>
              </a:r>
              <a:r>
                <a:rPr sz="1500" spc="100">
                  <a:latin typeface="Arial" panose="020B0604020202020204" pitchFamily="34" charset="0"/>
                  <a:ea typeface="汉仪君黑-55W" panose="00020600040101010101" charset="-122"/>
                  <a:cs typeface="+mn-ea"/>
                  <a:sym typeface="+mn-lt"/>
                </a:rPr>
                <a:t>Support for monitoring task execution status and fault recovery</a:t>
              </a:r>
              <a:endParaRPr lang="zh-CN" altLang="en-US" sz="1500" spc="100" dirty="0">
                <a:latin typeface="Arial" panose="020B0604020202020204" pitchFamily="34" charset="0"/>
                <a:ea typeface="汉仪君黑-55W" panose="00020600040101010101" charset="-122"/>
                <a:cs typeface="+mn-ea"/>
                <a:sym typeface="+mn-lt"/>
              </a:endParaRPr>
            </a:p>
          </p:txBody>
        </p:sp>
        <p:sp>
          <p:nvSpPr>
            <p:cNvPr id="11" name="MH_Text_1"/>
            <p:cNvSpPr/>
            <p:nvPr/>
          </p:nvSpPr>
          <p:spPr>
            <a:xfrm>
              <a:off x="2174190" y="2344672"/>
              <a:ext cx="6932192" cy="1395133"/>
            </a:xfrm>
            <a:prstGeom prst="roundRect">
              <a:avLst>
                <a:gd name="adj" fmla="val 0"/>
              </a:avLst>
            </a:prstGeom>
            <a:noFill/>
            <a:ln w="6350" cap="flat" cmpd="sng" algn="ctr">
              <a:solidFill>
                <a:schemeClr val="accent1">
                  <a:lumMod val="75000"/>
                </a:schemeClr>
              </a:solidFill>
              <a:prstDash val="sysDash"/>
              <a:miter lim="800000"/>
            </a:ln>
            <a:effectLst/>
          </p:spPr>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b="0" i="0" u="none" strike="noStrike" kern="1200" cap="none" spc="0" normalizeH="0" baseline="0" noProof="0" dirty="0">
                <a:ln>
                  <a:noFill/>
                </a:ln>
                <a:solidFill>
                  <a:schemeClr val="tx1">
                    <a:lumMod val="75000"/>
                    <a:lumOff val="25000"/>
                  </a:schemeClr>
                </a:solidFill>
                <a:effectLst/>
                <a:uLnTx/>
                <a:uFillTx/>
                <a:latin typeface="+mn-ea"/>
                <a:cs typeface="+mn-ea"/>
                <a:sym typeface="+mn-lt"/>
              </a:endParaRPr>
            </a:p>
          </p:txBody>
        </p:sp>
      </p:grpSp>
      <p:pic>
        <p:nvPicPr>
          <p:cNvPr id="14" name="图片 1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flipH="1">
            <a:off x="1280511" y="2174790"/>
            <a:ext cx="2513040" cy="3793266"/>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173639" y="0"/>
            <a:ext cx="12529338" cy="7042012"/>
          </a:xfrm>
          <a:prstGeom prst="rect">
            <a:avLst/>
          </a:prstGeom>
        </p:spPr>
      </p:pic>
      <p:sp>
        <p:nvSpPr>
          <p:cNvPr id="5" name="文本框 4"/>
          <p:cNvSpPr txBox="1"/>
          <p:nvPr/>
        </p:nvSpPr>
        <p:spPr>
          <a:xfrm>
            <a:off x="1524000" y="1656080"/>
            <a:ext cx="9091295" cy="3046095"/>
          </a:xfrm>
          <a:prstGeom prst="rect">
            <a:avLst/>
          </a:prstGeom>
          <a:noFill/>
        </p:spPr>
        <p:txBody>
          <a:bodyPr vert="horz" wrap="square" rtlCol="0">
            <a:spAutoFit/>
          </a:bodyPr>
          <a:lstStyle/>
          <a:p>
            <a:pPr algn="ctr"/>
            <a:r>
              <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sym typeface="+mn-ea"/>
              </a:rPr>
              <a:t>Data S</a:t>
            </a:r>
            <a:r>
              <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rPr>
              <a:t>tructure</a:t>
            </a:r>
            <a:endPar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735" y="645795"/>
            <a:ext cx="3949700"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Design Principle</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12" name="矩形 11"/>
          <p:cNvSpPr/>
          <p:nvPr/>
        </p:nvSpPr>
        <p:spPr>
          <a:xfrm>
            <a:off x="574675" y="1370330"/>
            <a:ext cx="11062970" cy="49955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文本框 1"/>
          <p:cNvSpPr txBox="1"/>
          <p:nvPr/>
        </p:nvSpPr>
        <p:spPr>
          <a:xfrm>
            <a:off x="690880" y="1522730"/>
            <a:ext cx="10812145" cy="4758690"/>
          </a:xfrm>
          <a:prstGeom prst="rect">
            <a:avLst/>
          </a:prstGeom>
          <a:noFill/>
        </p:spPr>
        <p:txBody>
          <a:bodyPr wrap="square" rtlCol="0">
            <a:noAutofit/>
          </a:bodyPr>
          <a:p>
            <a:pPr marL="285750" indent="-285750">
              <a:buFont typeface="Wingdings" panose="05000000000000000000" charset="0"/>
              <a:buChar char="Ø"/>
            </a:pPr>
            <a:r>
              <a:rPr lang="zh-CN" altLang="en-US">
                <a:latin typeface="Times New Roman" panose="02020603050405020304" charset="0"/>
                <a:cs typeface="Times New Roman" panose="02020603050405020304" charset="0"/>
              </a:rPr>
              <a:t>Requirement: </a:t>
            </a:r>
            <a:r>
              <a:rPr lang="zh-CN" altLang="en-US" b="1">
                <a:latin typeface="Times New Roman" panose="02020603050405020304" charset="0"/>
                <a:cs typeface="Times New Roman" panose="02020603050405020304" charset="0"/>
              </a:rPr>
              <a:t>Priority and dependencies</a:t>
            </a:r>
            <a:endParaRPr lang="zh-CN" altLang="en-US" b="1">
              <a:latin typeface="Times New Roman" panose="02020603050405020304" charset="0"/>
              <a:cs typeface="Times New Roman" panose="02020603050405020304" charset="0"/>
            </a:endParaRPr>
          </a:p>
          <a:p>
            <a:pPr marL="285750" indent="-285750">
              <a:buFont typeface="Wingdings" panose="05000000000000000000" charset="0"/>
              <a:buChar char="ü"/>
            </a:pPr>
            <a:r>
              <a:rPr lang="zh-CN" altLang="en-US">
                <a:latin typeface="Times New Roman" panose="02020603050405020304" charset="0"/>
                <a:cs typeface="Times New Roman" panose="02020603050405020304" charset="0"/>
              </a:rPr>
              <a:t>Function: In our project, we use priority queue to store tasks. Every task has its own priority (a number, smaller number, then higher priority). For dependencies, we consider the following two points: ①Must Precede Task: All tasks within the set must be completed before proceeding with the current task; ②Select predecessor tasks: Before proceeding with the current task, one or more tasks within the collection must be completed. These two dependencies are all stored in sets.</a:t>
            </a:r>
            <a:endParaRPr lang="zh-CN" altLang="en-US">
              <a:latin typeface="Times New Roman" panose="02020603050405020304" charset="0"/>
              <a:cs typeface="Times New Roman" panose="02020603050405020304" charset="0"/>
            </a:endParaRPr>
          </a:p>
          <a:p>
            <a:pPr indent="0">
              <a:buFont typeface="Wingdings" panose="05000000000000000000" charset="0"/>
              <a:buNone/>
            </a:pP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a:latin typeface="Times New Roman" panose="02020603050405020304" charset="0"/>
                <a:cs typeface="Times New Roman" panose="02020603050405020304" charset="0"/>
              </a:rPr>
              <a:t>Requirement: </a:t>
            </a:r>
            <a:r>
              <a:rPr lang="zh-CN" altLang="en-US" b="1">
                <a:latin typeface="Times New Roman" panose="02020603050405020304" charset="0"/>
                <a:cs typeface="Times New Roman" panose="02020603050405020304" charset="0"/>
              </a:rPr>
              <a:t>UI for user operation and visualization</a:t>
            </a:r>
            <a:endParaRPr lang="zh-CN" altLang="en-US" b="1">
              <a:latin typeface="Times New Roman" panose="02020603050405020304" charset="0"/>
              <a:cs typeface="Times New Roman" panose="02020603050405020304" charset="0"/>
            </a:endParaRPr>
          </a:p>
          <a:p>
            <a:pPr marL="285750" indent="-285750">
              <a:buFont typeface="Wingdings" panose="05000000000000000000" charset="0"/>
              <a:buChar char="ü"/>
            </a:pPr>
            <a:r>
              <a:rPr lang="zh-CN" altLang="en-US">
                <a:latin typeface="Times New Roman" panose="02020603050405020304" charset="0"/>
                <a:cs typeface="Times New Roman" panose="02020603050405020304" charset="0"/>
              </a:rPr>
              <a:t>Function: We use PyQt5 to design UI. There are input boxes to input the information of tasks. There is a grid to visualize the execution of each task, when a task’s rest time is n, then there will be n colored block representing the rest time (one block = one second).</a:t>
            </a:r>
            <a:endParaRPr lang="zh-CN" altLang="en-US">
              <a:latin typeface="Times New Roman" panose="02020603050405020304" charset="0"/>
              <a:cs typeface="Times New Roman" panose="02020603050405020304" charset="0"/>
            </a:endParaRPr>
          </a:p>
          <a:p>
            <a:pPr indent="0">
              <a:buFont typeface="Wingdings" panose="05000000000000000000" charset="0"/>
              <a:buNone/>
            </a:pP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Ø"/>
            </a:pPr>
            <a:r>
              <a:rPr lang="zh-CN" altLang="en-US">
                <a:latin typeface="Times New Roman" panose="02020603050405020304" charset="0"/>
                <a:cs typeface="Times New Roman" panose="02020603050405020304" charset="0"/>
              </a:rPr>
              <a:t>Requirements: </a:t>
            </a:r>
            <a:r>
              <a:rPr lang="zh-CN" altLang="en-US" b="1">
                <a:latin typeface="Times New Roman" panose="02020603050405020304" charset="0"/>
                <a:cs typeface="Times New Roman" panose="02020603050405020304" charset="0"/>
              </a:rPr>
              <a:t>Error</a:t>
            </a:r>
            <a:endParaRPr lang="zh-CN" altLang="en-US">
              <a:latin typeface="Times New Roman" panose="02020603050405020304" charset="0"/>
              <a:cs typeface="Times New Roman" panose="02020603050405020304" charset="0"/>
            </a:endParaRPr>
          </a:p>
          <a:p>
            <a:pPr marL="285750" indent="-285750">
              <a:buFont typeface="Wingdings" panose="05000000000000000000" charset="0"/>
              <a:buChar char="ü"/>
            </a:pPr>
            <a:r>
              <a:rPr lang="zh-CN" altLang="en-US">
                <a:latin typeface="Times New Roman" panose="02020603050405020304" charset="0"/>
                <a:cs typeface="Times New Roman" panose="02020603050405020304" charset="0"/>
              </a:rPr>
              <a:t>Function: We simulate task runtime error with probability. Random a float number between 0 and 1, if the number is smaller than the probability, the task encounters an runtime error. In addition, if the input is incorrect, there is an error.</a:t>
            </a:r>
            <a:endParaRPr lang="zh-CN" altLang="en-US">
              <a:latin typeface="Times New Roman" panose="02020603050405020304" charset="0"/>
              <a:cs typeface="Times New Roman" panose="02020603050405020304"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735" y="645795"/>
            <a:ext cx="3949700"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Model Flow Chart</a:t>
            </a:r>
            <a:endParaRPr lang="zh-CN" altLang="en-US"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12" name="矩形 11"/>
          <p:cNvSpPr/>
          <p:nvPr/>
        </p:nvSpPr>
        <p:spPr>
          <a:xfrm>
            <a:off x="574675" y="1576705"/>
            <a:ext cx="11062970" cy="44792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2147482621" descr="1718890900177"/>
          <p:cNvPicPr>
            <a:picLocks noChangeAspect="1"/>
          </p:cNvPicPr>
          <p:nvPr/>
        </p:nvPicPr>
        <p:blipFill>
          <a:blip r:embed="rId2"/>
          <a:stretch>
            <a:fillRect/>
          </a:stretch>
        </p:blipFill>
        <p:spPr>
          <a:xfrm>
            <a:off x="685165" y="2319020"/>
            <a:ext cx="10904855" cy="3629660"/>
          </a:xfrm>
          <a:prstGeom prst="rect">
            <a:avLst/>
          </a:prstGeom>
          <a:noFill/>
          <a:ln w="9525">
            <a:noFill/>
          </a:ln>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1791" r="11584"/>
          <a:stretch>
            <a:fillRect/>
          </a:stretch>
        </p:blipFill>
        <p:spPr>
          <a:xfrm>
            <a:off x="-173639" y="0"/>
            <a:ext cx="12529338" cy="7042012"/>
          </a:xfrm>
          <a:prstGeom prst="rect">
            <a:avLst/>
          </a:prstGeom>
        </p:spPr>
      </p:pic>
      <p:sp>
        <p:nvSpPr>
          <p:cNvPr id="5" name="文本框 4"/>
          <p:cNvSpPr txBox="1"/>
          <p:nvPr/>
        </p:nvSpPr>
        <p:spPr>
          <a:xfrm>
            <a:off x="2125677" y="1655845"/>
            <a:ext cx="8128413" cy="3046095"/>
          </a:xfrm>
          <a:prstGeom prst="rect">
            <a:avLst/>
          </a:prstGeom>
          <a:noFill/>
        </p:spPr>
        <p:txBody>
          <a:bodyPr vert="horz" wrap="square" rtlCol="0">
            <a:spAutoFit/>
          </a:bodyPr>
          <a:lstStyle/>
          <a:p>
            <a:pPr algn="ctr"/>
            <a:r>
              <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sym typeface="+mn-ea"/>
              </a:rPr>
              <a:t>Core Codes</a:t>
            </a:r>
            <a:endParaRPr lang="en-US" sz="9600" b="1" spc="3000" dirty="0">
              <a:solidFill>
                <a:schemeClr val="bg1"/>
              </a:solidFill>
              <a:effectLst>
                <a:outerShdw blurRad="25400" dist="63500" dir="2700000" algn="tl">
                  <a:srgbClr val="0145B7"/>
                </a:outerShdw>
              </a:effectLst>
              <a:latin typeface="Arial" panose="020B0604020202020204" pitchFamily="34" charset="0"/>
              <a:ea typeface="汉仪君黑-75简" panose="00020600040101010101"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80" y="-247137"/>
            <a:ext cx="2201563" cy="2201563"/>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6009" y="3754803"/>
            <a:ext cx="4016982" cy="4016982"/>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2" y="4437513"/>
            <a:ext cx="3893077" cy="2803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5848" y="645816"/>
            <a:ext cx="3469783"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rPr>
              <a:t>1</a:t>
            </a:r>
            <a:endParaRPr lang="en-US" altLang="zh-CN" sz="3600" dirty="0">
              <a:solidFill>
                <a:schemeClr val="tx1">
                  <a:lumMod val="85000"/>
                  <a:lumOff val="15000"/>
                </a:schemeClr>
              </a:solidFill>
              <a:latin typeface="Arial" panose="020B0604020202020204" pitchFamily="34" charset="0"/>
              <a:ea typeface="汉仪君黑-75简" panose="00020600040101010101" charset="-122"/>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574075" y="645816"/>
            <a:ext cx="861774" cy="646331"/>
          </a:xfrm>
          <a:prstGeom prst="rect">
            <a:avLst/>
          </a:prstGeom>
        </p:spPr>
      </p:pic>
      <p:sp>
        <p:nvSpPr>
          <p:cNvPr id="8" name="矩形 7"/>
          <p:cNvSpPr/>
          <p:nvPr/>
        </p:nvSpPr>
        <p:spPr>
          <a:xfrm>
            <a:off x="6647180" y="428625"/>
            <a:ext cx="4848225" cy="56311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200000"/>
              </a:lnSpc>
            </a:pPr>
            <a:r>
              <a:rPr lang="en-US" altLang="zh-CN" sz="2000" b="1" dirty="0">
                <a:latin typeface="Arial" panose="020B0604020202020204" pitchFamily="34" charset="0"/>
                <a:ea typeface="汉仪君黑-55W" panose="00020600040101010101" charset="-122"/>
                <a:cs typeface="+mn-ea"/>
                <a:sym typeface="+mn-lt"/>
              </a:rPr>
              <a:t>P</a:t>
            </a:r>
            <a:r>
              <a:rPr lang="zh-CN" altLang="en-US" sz="2000" b="1" dirty="0">
                <a:latin typeface="Arial" panose="020B0604020202020204" pitchFamily="34" charset="0"/>
                <a:ea typeface="汉仪君黑-55W" panose="00020600040101010101" charset="-122"/>
                <a:cs typeface="+mn-ea"/>
                <a:sym typeface="+mn-lt"/>
              </a:rPr>
              <a:t>riority queue</a:t>
            </a:r>
            <a:r>
              <a:rPr lang="en-US" altLang="zh-CN" sz="2000" b="1" dirty="0">
                <a:latin typeface="Arial" panose="020B0604020202020204" pitchFamily="34" charset="0"/>
                <a:ea typeface="汉仪君黑-55W" panose="00020600040101010101" charset="-122"/>
                <a:cs typeface="+mn-ea"/>
                <a:sym typeface="+mn-lt"/>
              </a:rPr>
              <a:t>:</a:t>
            </a:r>
            <a:r>
              <a:rPr lang="en-US" altLang="zh-CN" sz="1400" dirty="0">
                <a:latin typeface="Arial" panose="020B0604020202020204" pitchFamily="34" charset="0"/>
                <a:ea typeface="汉仪君黑-55W" panose="00020600040101010101" charset="-122"/>
                <a:cs typeface="+mn-ea"/>
                <a:sym typeface="+mn-lt"/>
              </a:rPr>
              <a:t> </a:t>
            </a:r>
            <a:r>
              <a:rPr lang="zh-CN" altLang="en-US" sz="1400" dirty="0">
                <a:latin typeface="Arial" panose="020B0604020202020204" pitchFamily="34" charset="0"/>
                <a:ea typeface="汉仪君黑-55W" panose="00020600040101010101" charset="-122"/>
                <a:cs typeface="+mn-ea"/>
                <a:sym typeface="+mn-lt"/>
              </a:rPr>
              <a:t>pop out the element with the highest priority. Each task is an instance of class “task”, and has a attribute named “priority”. In order to realize comparison between two tasks, we rewrite the method “__lt__”.</a:t>
            </a:r>
            <a:endParaRPr lang="zh-CN" altLang="en-US" sz="1400" dirty="0">
              <a:latin typeface="Arial" panose="020B0604020202020204" pitchFamily="34" charset="0"/>
              <a:ea typeface="汉仪君黑-55W" panose="00020600040101010101" charset="-122"/>
              <a:cs typeface="+mn-ea"/>
              <a:sym typeface="+mn-lt"/>
            </a:endParaRPr>
          </a:p>
          <a:p>
            <a:pPr lvl="1">
              <a:lnSpc>
                <a:spcPct val="200000"/>
              </a:lnSpc>
            </a:pPr>
            <a:r>
              <a:rPr lang="en-US" altLang="zh-CN" sz="2000" b="1" dirty="0">
                <a:latin typeface="Arial" panose="020B0604020202020204" pitchFamily="34" charset="0"/>
                <a:ea typeface="汉仪君黑-55W" panose="00020600040101010101" charset="-122"/>
                <a:cs typeface="+mn-ea"/>
                <a:sym typeface="+mn-lt"/>
              </a:rPr>
              <a:t>S</a:t>
            </a:r>
            <a:r>
              <a:rPr lang="zh-CN" altLang="en-US" sz="2000" b="1" dirty="0">
                <a:latin typeface="Arial" panose="020B0604020202020204" pitchFamily="34" charset="0"/>
                <a:ea typeface="汉仪君黑-55W" panose="00020600040101010101" charset="-122"/>
                <a:cs typeface="+mn-ea"/>
                <a:sym typeface="+mn-lt"/>
              </a:rPr>
              <a:t>et</a:t>
            </a:r>
            <a:r>
              <a:rPr lang="en-US" altLang="zh-CN" sz="2000" b="1" dirty="0">
                <a:latin typeface="Arial" panose="020B0604020202020204" pitchFamily="34" charset="0"/>
                <a:ea typeface="汉仪君黑-55W" panose="00020600040101010101" charset="-122"/>
                <a:cs typeface="+mn-ea"/>
                <a:sym typeface="+mn-lt"/>
              </a:rPr>
              <a:t>:</a:t>
            </a:r>
            <a:r>
              <a:rPr lang="en-US" altLang="zh-CN" sz="1400" dirty="0">
                <a:latin typeface="Arial" panose="020B0604020202020204" pitchFamily="34" charset="0"/>
                <a:ea typeface="汉仪君黑-55W" panose="00020600040101010101" charset="-122"/>
                <a:cs typeface="+mn-ea"/>
                <a:sym typeface="+mn-lt"/>
              </a:rPr>
              <a:t> </a:t>
            </a:r>
            <a:r>
              <a:rPr lang="zh-CN" altLang="en-US" sz="1400" dirty="0">
                <a:latin typeface="Arial" panose="020B0604020202020204" pitchFamily="34" charset="0"/>
                <a:ea typeface="汉仪君黑-55W" panose="00020600040101010101" charset="-122"/>
                <a:cs typeface="+mn-ea"/>
                <a:sym typeface="+mn-lt"/>
              </a:rPr>
              <a:t>manages the dependencies. When there is a task loading into channel, program will check if the dependencies condition is satisfied by traversing “and set” and “or set”. </a:t>
            </a:r>
            <a:r>
              <a:rPr lang="zh-CN" altLang="en-US" sz="1400" b="1" dirty="0">
                <a:latin typeface="Arial" panose="020B0604020202020204" pitchFamily="34" charset="0"/>
                <a:ea typeface="汉仪君黑-55W" panose="00020600040101010101" charset="-122"/>
                <a:cs typeface="+mn-ea"/>
                <a:sym typeface="+mn-lt"/>
              </a:rPr>
              <a:t>If there is one flag of element in “and set” is False or there is no flag of element “or set” is True, then the task cannot be loaded, else the task can be loaded.</a:t>
            </a:r>
            <a:endParaRPr lang="zh-CN" altLang="en-US" sz="1400" b="1" dirty="0">
              <a:latin typeface="Arial" panose="020B0604020202020204" pitchFamily="34" charset="0"/>
              <a:ea typeface="汉仪君黑-55W" panose="00020600040101010101" charset="-122"/>
              <a:cs typeface="+mn-ea"/>
              <a:sym typeface="+mn-lt"/>
            </a:endParaRPr>
          </a:p>
        </p:txBody>
      </p:sp>
      <p:cxnSp>
        <p:nvCxnSpPr>
          <p:cNvPr id="10" name="直接箭头连接符 9"/>
          <p:cNvCxnSpPr/>
          <p:nvPr/>
        </p:nvCxnSpPr>
        <p:spPr>
          <a:xfrm>
            <a:off x="501898" y="1323709"/>
            <a:ext cx="6320118" cy="0"/>
          </a:xfrm>
          <a:prstGeom prst="straightConnector1">
            <a:avLst/>
          </a:prstGeom>
          <a:ln w="19050">
            <a:gradFill flip="none" rotWithShape="1">
              <a:gsLst>
                <a:gs pos="0">
                  <a:schemeClr val="bg1">
                    <a:alpha val="50000"/>
                  </a:schemeClr>
                </a:gs>
                <a:gs pos="28000">
                  <a:srgbClr val="A07FB2"/>
                </a:gs>
                <a:gs pos="77000">
                  <a:srgbClr val="AA8CBA"/>
                </a:gs>
                <a:gs pos="54000">
                  <a:schemeClr val="accent1"/>
                </a:gs>
                <a:gs pos="100000">
                  <a:schemeClr val="bg1"/>
                </a:gs>
              </a:gsLst>
              <a:lin ang="0" scaled="1"/>
              <a:tileRect/>
            </a:gra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2" name="图片 1"/>
          <p:cNvPicPr>
            <a:picLocks noChangeAspect="1"/>
          </p:cNvPicPr>
          <p:nvPr/>
        </p:nvPicPr>
        <p:blipFill>
          <a:blip r:embed="rId2"/>
          <a:stretch>
            <a:fillRect/>
          </a:stretch>
        </p:blipFill>
        <p:spPr>
          <a:xfrm>
            <a:off x="501650" y="1443355"/>
            <a:ext cx="6092190" cy="4846320"/>
          </a:xfrm>
          <a:prstGeom prst="rect">
            <a:avLst/>
          </a:prstGeom>
          <a:effectLst>
            <a:softEdge rad="31750"/>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1.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2.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3.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4.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5.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6.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7.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8.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19.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2.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20.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21.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22.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23.xml><?xml version="1.0" encoding="utf-8"?>
<p:tagLst xmlns:p="http://schemas.openxmlformats.org/presentationml/2006/main">
  <p:tag name="TABLE_ENDDRAG_ORIGIN_RECT" val="603*239"/>
  <p:tag name="TABLE_ENDDRAG_RECT" val="191*205*603*239"/>
</p:tagLst>
</file>

<file path=ppt/tags/tag24.xml><?xml version="1.0" encoding="utf-8"?>
<p:tagLst xmlns:p="http://schemas.openxmlformats.org/presentationml/2006/main">
  <p:tag name="KSO_WPP_MARK_KEY" val="97556107-a344-4c60-a154-148cbf7734d9"/>
  <p:tag name="FULLTEXTBEAUTIFYED" val="1"/>
  <p:tag name="COMMONDATA" val="eyJoZGlkIjoiMWJkM2Y3YWIwN2JjM2M0M2ZiMDkyNzUyZDA5OWQ3MTMifQ=="/>
  <p:tag name="commondata" val="eyJoZGlkIjoiYzgwNjhlYTYxMTYyM2U5Mzg4ODVjMmNiZWY0ODY0MDUifQ=="/>
</p:tagLst>
</file>

<file path=ppt/tags/tag3.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4.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5.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6.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7.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8.xml><?xml version="1.0" encoding="utf-8"?>
<p:tagLst xmlns:p="http://schemas.openxmlformats.org/presentationml/2006/main">
  <p:tag name="KSO_WM_DIAGRAM_VIRTUALLY_FRAME" val="{&quot;height&quot;:290.2505511811023,&quot;left&quot;:517.5492125984252,&quot;top&quot;:150.9712598425197,&quot;width&quot;:347.4215748031496}"/>
</p:tagLst>
</file>

<file path=ppt/tags/tag9.xml><?xml version="1.0" encoding="utf-8"?>
<p:tagLst xmlns:p="http://schemas.openxmlformats.org/presentationml/2006/main">
  <p:tag name="KSO_WM_DIAGRAM_VIRTUALLY_FRAME" val="{&quot;height&quot;:290.2505511811023,&quot;left&quot;:517.5492125984252,&quot;top&quot;:150.9712598425197,&quot;width&quot;:347.4215748031496}"/>
</p:tagLst>
</file>

<file path=ppt/theme/theme1.xml><?xml version="1.0" encoding="utf-8"?>
<a:theme xmlns:a="http://schemas.openxmlformats.org/drawingml/2006/main" name="PPT汇 ：www.ppthui.com">
  <a:themeElements>
    <a:clrScheme name="Office">
      <a:dk1>
        <a:srgbClr val="000000"/>
      </a:dk1>
      <a:lt1>
        <a:srgbClr val="FFFFFF"/>
      </a:lt1>
      <a:dk2>
        <a:srgbClr val="778495"/>
      </a:dk2>
      <a:lt2>
        <a:srgbClr val="F0F0F0"/>
      </a:lt2>
      <a:accent1>
        <a:srgbClr val="680DB0"/>
      </a:accent1>
      <a:accent2>
        <a:srgbClr val="3063C9"/>
      </a:accent2>
      <a:accent3>
        <a:srgbClr val="01AEDF"/>
      </a:accent3>
      <a:accent4>
        <a:srgbClr val="AE97DD"/>
      </a:accent4>
      <a:accent5>
        <a:srgbClr val="A5A4A5"/>
      </a:accent5>
      <a:accent6>
        <a:srgbClr val="C9C9C9"/>
      </a:accent6>
      <a:hlink>
        <a:srgbClr val="4472C4"/>
      </a:hlink>
      <a:folHlink>
        <a:srgbClr val="BFBFBF"/>
      </a:folHlink>
    </a:clrScheme>
    <a:fontScheme name="p1pglzq3">
      <a:majorFont>
        <a:latin typeface="阿里巴巴普惠体 R"/>
        <a:ea typeface="阿里巴巴普惠体 R"/>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6392</Words>
  <Application>WPS 演示</Application>
  <PresentationFormat>宽屏</PresentationFormat>
  <Paragraphs>272</Paragraphs>
  <Slides>30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汉仪君黑-75简</vt:lpstr>
      <vt:lpstr>黑体</vt:lpstr>
      <vt:lpstr>汉仪君黑-55W</vt:lpstr>
      <vt:lpstr>千图笔锋手写体</vt:lpstr>
      <vt:lpstr>锐字潮牌真言简2.0免费 大粗</vt:lpstr>
      <vt:lpstr>Wingdings</vt:lpstr>
      <vt:lpstr>Times New Roman</vt:lpstr>
      <vt:lpstr>微软雅黑</vt:lpstr>
      <vt:lpstr>Arial Unicode MS</vt:lpstr>
      <vt:lpstr>阿里巴巴普惠体 R</vt:lpstr>
      <vt:lpstr>Segoe Print</vt:lpstr>
      <vt:lpstr>Calibri</vt:lpstr>
      <vt:lpstr>PPT汇 ：www.ppthui.com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HUDun</dc:creator>
  <cp:lastModifiedBy>剑雨SwordRain</cp:lastModifiedBy>
  <cp:revision>118</cp:revision>
  <dcterms:created xsi:type="dcterms:W3CDTF">2021-11-23T05:37:00Z</dcterms:created>
  <dcterms:modified xsi:type="dcterms:W3CDTF">2024-06-21T07:33:04Z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CEBDD91589214B8B96F638823BE9FE58_13</vt:lpwstr>
  </property>
  <property fmtid="{D5CDD505-2E9C-101B-9397-08002B2CF9AE}" pid="3" name="KSOProductBuildVer">
    <vt:lpwstr>2052-12.1.0.16929</vt:lpwstr>
  </property>
</Properties>
</file>